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4" r:id="rId1"/>
  </p:sldMasterIdLst>
  <p:notesMasterIdLst>
    <p:notesMasterId r:id="rId24"/>
  </p:notesMasterIdLst>
  <p:handoutMasterIdLst>
    <p:handoutMasterId r:id="rId25"/>
  </p:handoutMasterIdLst>
  <p:sldIdLst>
    <p:sldId id="256" r:id="rId2"/>
    <p:sldId id="257" r:id="rId3"/>
    <p:sldId id="267" r:id="rId4"/>
    <p:sldId id="266" r:id="rId5"/>
    <p:sldId id="259" r:id="rId6"/>
    <p:sldId id="258" r:id="rId7"/>
    <p:sldId id="260" r:id="rId8"/>
    <p:sldId id="277" r:id="rId9"/>
    <p:sldId id="279" r:id="rId10"/>
    <p:sldId id="272" r:id="rId11"/>
    <p:sldId id="280" r:id="rId12"/>
    <p:sldId id="263" r:id="rId13"/>
    <p:sldId id="265" r:id="rId14"/>
    <p:sldId id="262" r:id="rId15"/>
    <p:sldId id="268" r:id="rId16"/>
    <p:sldId id="269" r:id="rId17"/>
    <p:sldId id="276" r:id="rId18"/>
    <p:sldId id="271" r:id="rId19"/>
    <p:sldId id="278" r:id="rId20"/>
    <p:sldId id="261" r:id="rId21"/>
    <p:sldId id="274"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a Barbieri" initials="AB" lastIdx="1" clrIdx="0">
    <p:extLst>
      <p:ext uri="{19B8F6BF-5375-455C-9EA6-DF929625EA0E}">
        <p15:presenceInfo xmlns:p15="http://schemas.microsoft.com/office/powerpoint/2012/main" userId="Adriana Barbi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80" d="100"/>
          <a:sy n="80" d="100"/>
        </p:scale>
        <p:origin x="1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CB2430-7066-448C-9F4B-B166EB4DD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4176529A-530D-4D1E-BE69-25ED7F4A05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F9BD1-2535-4790-9463-1BE5D424E89F}" type="datetimeFigureOut">
              <a:rPr lang="it-IT" smtClean="0"/>
              <a:t>28/05/2020</a:t>
            </a:fld>
            <a:endParaRPr lang="it-IT"/>
          </a:p>
        </p:txBody>
      </p:sp>
      <p:sp>
        <p:nvSpPr>
          <p:cNvPr id="4" name="Footer Placeholder 3">
            <a:extLst>
              <a:ext uri="{FF2B5EF4-FFF2-40B4-BE49-F238E27FC236}">
                <a16:creationId xmlns:a16="http://schemas.microsoft.com/office/drawing/2014/main" id="{E09E8925-5CF2-4542-B622-C2FC06A4AC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43A6570-49F1-4A5E-B6FC-632E75FA31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EE076-692C-41B1-8CE2-AAE87687E032}" type="slidenum">
              <a:rPr lang="it-IT" smtClean="0"/>
              <a:t>‹#›</a:t>
            </a:fld>
            <a:endParaRPr lang="it-IT"/>
          </a:p>
        </p:txBody>
      </p:sp>
    </p:spTree>
    <p:extLst>
      <p:ext uri="{BB962C8B-B14F-4D97-AF65-F5344CB8AC3E}">
        <p14:creationId xmlns:p14="http://schemas.microsoft.com/office/powerpoint/2010/main" val="2479981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54467-D724-45DF-8F59-A8F9D3477D81}" type="datetimeFigureOut">
              <a:rPr lang="it-IT" smtClean="0"/>
              <a:t>28/05/2020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A9CE0-60F7-4201-A727-F840369D03DF}" type="slidenum">
              <a:rPr lang="it-IT" smtClean="0"/>
              <a:t>‹#›</a:t>
            </a:fld>
            <a:endParaRPr lang="it-IT"/>
          </a:p>
        </p:txBody>
      </p:sp>
    </p:spTree>
    <p:extLst>
      <p:ext uri="{BB962C8B-B14F-4D97-AF65-F5344CB8AC3E}">
        <p14:creationId xmlns:p14="http://schemas.microsoft.com/office/powerpoint/2010/main" val="8344270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F034EA-B370-4390-8E96-A4938DFFFCBE}"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307360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B8D1E7-E873-48F8-ACAD-BFF7CEB29100}"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2606170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0F3D9-6FBB-41E3-954D-FF9901802C9C}"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B40E44-D47D-4ED8-8B59-977B397E2420}" type="slidenum">
              <a:rPr lang="it-IT" smtClean="0"/>
              <a:t>‹#›</a:t>
            </a:fld>
            <a:endParaRPr lang="it-I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4878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A71F4A-915C-4AD5-9D43-D25E8E2118AC}"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1022195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9F9AA08-56E4-41EC-B394-B8041C24FA17}"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B40E44-D47D-4ED8-8B59-977B397E2420}" type="slidenum">
              <a:rPr lang="it-IT" smtClean="0"/>
              <a:t>‹#›</a:t>
            </a:fld>
            <a:endParaRPr lang="it-I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13901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8F3495-C8FC-4E42-9D47-EBB276F48EB2}"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1437166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46347-39FC-430A-A04B-3EC3A7BF39FA}"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762483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385869-6A64-4000-BD36-338AFD030628}"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3919364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9F9C3-5A56-4FE3-8BDD-17AC1A679B5C}"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163574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A65655-9A19-4520-A81E-FA1AF75FB864}" type="datetime1">
              <a:rPr lang="it-IT" smtClean="0"/>
              <a:t>28/05/2020</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3810285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443F28-4DF3-4E29-9BA6-D4634194E093}"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62831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AF2B4-EC55-448F-AFD1-40EAC7D20A6B}" type="datetime1">
              <a:rPr lang="it-IT" smtClean="0"/>
              <a:t>28/05/2020</a:t>
            </a:fld>
            <a:endParaRPr lang="it-IT"/>
          </a:p>
        </p:txBody>
      </p:sp>
      <p:sp>
        <p:nvSpPr>
          <p:cNvPr id="8" name="Footer Placeholder 7"/>
          <p:cNvSpPr>
            <a:spLocks noGrp="1"/>
          </p:cNvSpPr>
          <p:nvPr>
            <p:ph type="ftr" sz="quarter" idx="11"/>
          </p:nvPr>
        </p:nvSpPr>
        <p:spPr/>
        <p:txBody>
          <a:bodyPr/>
          <a:lstStyle/>
          <a:p>
            <a:endParaRPr lang="it-I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375762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4D2F2B-B03B-4BF4-BAE6-FBC9F8339EFB}" type="datetime1">
              <a:rPr lang="it-IT" smtClean="0"/>
              <a:t>28/05/2020</a:t>
            </a:fld>
            <a:endParaRPr lang="it-IT"/>
          </a:p>
        </p:txBody>
      </p:sp>
      <p:sp>
        <p:nvSpPr>
          <p:cNvPr id="4" name="Footer Placeholder 3"/>
          <p:cNvSpPr>
            <a:spLocks noGrp="1"/>
          </p:cNvSpPr>
          <p:nvPr>
            <p:ph type="ftr" sz="quarter" idx="11"/>
          </p:nvPr>
        </p:nvSpPr>
        <p:spPr/>
        <p:txBody>
          <a:bodyPr/>
          <a:lstStyle/>
          <a:p>
            <a:endParaRPr lang="it-I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224645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BD875-D110-4F76-838F-256481E81322}" type="datetime1">
              <a:rPr lang="it-IT" smtClean="0"/>
              <a:t>28/05/2020</a:t>
            </a:fld>
            <a:endParaRPr lang="it-IT"/>
          </a:p>
        </p:txBody>
      </p:sp>
      <p:sp>
        <p:nvSpPr>
          <p:cNvPr id="3" name="Footer Placeholder 2"/>
          <p:cNvSpPr>
            <a:spLocks noGrp="1"/>
          </p:cNvSpPr>
          <p:nvPr>
            <p:ph type="ftr" sz="quarter" idx="11"/>
          </p:nvPr>
        </p:nvSpPr>
        <p:spPr/>
        <p:txBody>
          <a:bodyPr/>
          <a:lstStyle/>
          <a:p>
            <a:endParaRPr lang="it-I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213628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1AA384-9AA2-446E-B6A2-F37B952C67BF}"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123845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4AD682-8F41-4227-905E-B8361411A946}" type="datetime1">
              <a:rPr lang="it-IT" smtClean="0"/>
              <a:t>28/05/2020</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B40E44-D47D-4ED8-8B59-977B397E2420}" type="slidenum">
              <a:rPr lang="it-IT" smtClean="0"/>
              <a:t>‹#›</a:t>
            </a:fld>
            <a:endParaRPr lang="it-IT"/>
          </a:p>
        </p:txBody>
      </p:sp>
    </p:spTree>
    <p:extLst>
      <p:ext uri="{BB962C8B-B14F-4D97-AF65-F5344CB8AC3E}">
        <p14:creationId xmlns:p14="http://schemas.microsoft.com/office/powerpoint/2010/main" val="1309799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FBDCD65-3318-4B09-B75C-8882136CED5D}" type="datetime1">
              <a:rPr lang="it-IT" smtClean="0"/>
              <a:t>28/05/2020</a:t>
            </a:fld>
            <a:endParaRPr lang="it-I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0B40E44-D47D-4ED8-8B59-977B397E2420}" type="slidenum">
              <a:rPr lang="it-IT" smtClean="0"/>
              <a:t>‹#›</a:t>
            </a:fld>
            <a:endParaRPr lang="it-IT"/>
          </a:p>
        </p:txBody>
      </p:sp>
    </p:spTree>
    <p:extLst>
      <p:ext uri="{BB962C8B-B14F-4D97-AF65-F5344CB8AC3E}">
        <p14:creationId xmlns:p14="http://schemas.microsoft.com/office/powerpoint/2010/main" val="4987202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4E9C-1D45-41A9-B546-A9226F1927F6}"/>
              </a:ext>
            </a:extLst>
          </p:cNvPr>
          <p:cNvSpPr>
            <a:spLocks noGrp="1"/>
          </p:cNvSpPr>
          <p:nvPr>
            <p:ph type="ctrTitle"/>
          </p:nvPr>
        </p:nvSpPr>
        <p:spPr>
          <a:xfrm>
            <a:off x="2678605" y="2020746"/>
            <a:ext cx="7598870" cy="2370279"/>
          </a:xfrm>
        </p:spPr>
        <p:txBody>
          <a:bodyPr>
            <a:noAutofit/>
          </a:bodyPr>
          <a:lstStyle/>
          <a:p>
            <a:pPr algn="ctr"/>
            <a:r>
              <a:rPr lang="it-IT" sz="4400" dirty="0"/>
              <a:t>Studio della variabilità temporale dei blazar osservati da Fermi-LAT</a:t>
            </a:r>
          </a:p>
        </p:txBody>
      </p:sp>
      <p:sp>
        <p:nvSpPr>
          <p:cNvPr id="3" name="Subtitle 2">
            <a:extLst>
              <a:ext uri="{FF2B5EF4-FFF2-40B4-BE49-F238E27FC236}">
                <a16:creationId xmlns:a16="http://schemas.microsoft.com/office/drawing/2014/main" id="{95F3CB4C-68F9-4F1D-A67E-343D9D135E5A}"/>
              </a:ext>
            </a:extLst>
          </p:cNvPr>
          <p:cNvSpPr>
            <a:spLocks noGrp="1"/>
          </p:cNvSpPr>
          <p:nvPr>
            <p:ph type="subTitle" idx="1"/>
          </p:nvPr>
        </p:nvSpPr>
        <p:spPr>
          <a:xfrm>
            <a:off x="2371434" y="489786"/>
            <a:ext cx="3190240" cy="1024384"/>
          </a:xfrm>
        </p:spPr>
        <p:txBody>
          <a:bodyPr>
            <a:normAutofit/>
          </a:bodyPr>
          <a:lstStyle/>
          <a:p>
            <a:r>
              <a:rPr lang="it-IT" dirty="0">
                <a:solidFill>
                  <a:schemeClr val="tx1"/>
                </a:solidFill>
                <a:latin typeface="+mj-lt"/>
              </a:rPr>
              <a:t>UNIVERSITÀ DEGLI STUDI DI BARI ALDO MORO</a:t>
            </a:r>
          </a:p>
        </p:txBody>
      </p:sp>
      <p:pic>
        <p:nvPicPr>
          <p:cNvPr id="5" name="Picture 4" descr="A close up of a logo&#10;&#10;Description automatically generated">
            <a:extLst>
              <a:ext uri="{FF2B5EF4-FFF2-40B4-BE49-F238E27FC236}">
                <a16:creationId xmlns:a16="http://schemas.microsoft.com/office/drawing/2014/main" id="{EA971FD4-AE14-4E8E-9609-904E4CB84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48" y="261979"/>
            <a:ext cx="1353887" cy="1364661"/>
          </a:xfrm>
          <a:prstGeom prst="rect">
            <a:avLst/>
          </a:prstGeom>
        </p:spPr>
      </p:pic>
      <p:sp>
        <p:nvSpPr>
          <p:cNvPr id="6" name="TextBox 5">
            <a:extLst>
              <a:ext uri="{FF2B5EF4-FFF2-40B4-BE49-F238E27FC236}">
                <a16:creationId xmlns:a16="http://schemas.microsoft.com/office/drawing/2014/main" id="{58B66743-0256-4E7B-A8FA-D85C3990C01B}"/>
              </a:ext>
            </a:extLst>
          </p:cNvPr>
          <p:cNvSpPr txBox="1"/>
          <p:nvPr/>
        </p:nvSpPr>
        <p:spPr>
          <a:xfrm>
            <a:off x="1508461" y="5040945"/>
            <a:ext cx="3414713" cy="646331"/>
          </a:xfrm>
          <a:prstGeom prst="rect">
            <a:avLst/>
          </a:prstGeom>
          <a:noFill/>
        </p:spPr>
        <p:txBody>
          <a:bodyPr wrap="square" rtlCol="0">
            <a:spAutoFit/>
          </a:bodyPr>
          <a:lstStyle/>
          <a:p>
            <a:r>
              <a:rPr lang="it-IT" b="1" dirty="0">
                <a:latin typeface="+mj-lt"/>
              </a:rPr>
              <a:t>Relatrice:</a:t>
            </a:r>
          </a:p>
          <a:p>
            <a:r>
              <a:rPr lang="it-IT" dirty="0">
                <a:latin typeface="+mj-lt"/>
              </a:rPr>
              <a:t>Chiar.ma  Prof.ssa Silvia Rainò</a:t>
            </a:r>
          </a:p>
        </p:txBody>
      </p:sp>
      <p:sp>
        <p:nvSpPr>
          <p:cNvPr id="7" name="TextBox 6">
            <a:extLst>
              <a:ext uri="{FF2B5EF4-FFF2-40B4-BE49-F238E27FC236}">
                <a16:creationId xmlns:a16="http://schemas.microsoft.com/office/drawing/2014/main" id="{C424FEE1-4EAB-4455-A91D-CABD5AC661E7}"/>
              </a:ext>
            </a:extLst>
          </p:cNvPr>
          <p:cNvSpPr txBox="1"/>
          <p:nvPr/>
        </p:nvSpPr>
        <p:spPr>
          <a:xfrm>
            <a:off x="9658125" y="5037294"/>
            <a:ext cx="2037678" cy="646331"/>
          </a:xfrm>
          <a:prstGeom prst="rect">
            <a:avLst/>
          </a:prstGeom>
          <a:noFill/>
        </p:spPr>
        <p:txBody>
          <a:bodyPr wrap="square" rtlCol="0">
            <a:spAutoFit/>
          </a:bodyPr>
          <a:lstStyle/>
          <a:p>
            <a:pPr algn="r"/>
            <a:r>
              <a:rPr lang="it-IT" b="1" dirty="0">
                <a:latin typeface="+mj-lt"/>
              </a:rPr>
              <a:t>Laureanda:</a:t>
            </a:r>
          </a:p>
          <a:p>
            <a:pPr algn="r"/>
            <a:r>
              <a:rPr lang="it-IT" dirty="0">
                <a:latin typeface="+mj-lt"/>
              </a:rPr>
              <a:t>Adriana Barbieri</a:t>
            </a:r>
          </a:p>
        </p:txBody>
      </p:sp>
      <p:sp>
        <p:nvSpPr>
          <p:cNvPr id="8" name="TextBox 7">
            <a:extLst>
              <a:ext uri="{FF2B5EF4-FFF2-40B4-BE49-F238E27FC236}">
                <a16:creationId xmlns:a16="http://schemas.microsoft.com/office/drawing/2014/main" id="{05CD3D28-7719-4403-8168-B3438FC2017D}"/>
              </a:ext>
            </a:extLst>
          </p:cNvPr>
          <p:cNvSpPr txBox="1"/>
          <p:nvPr/>
        </p:nvSpPr>
        <p:spPr>
          <a:xfrm>
            <a:off x="5803302" y="6464094"/>
            <a:ext cx="2037678" cy="369332"/>
          </a:xfrm>
          <a:prstGeom prst="rect">
            <a:avLst/>
          </a:prstGeom>
          <a:noFill/>
        </p:spPr>
        <p:txBody>
          <a:bodyPr wrap="square" rtlCol="0">
            <a:spAutoFit/>
          </a:bodyPr>
          <a:lstStyle/>
          <a:p>
            <a:r>
              <a:rPr lang="it-IT" dirty="0">
                <a:latin typeface="+mj-lt"/>
              </a:rPr>
              <a:t>A. A. 2018/2019</a:t>
            </a:r>
          </a:p>
        </p:txBody>
      </p:sp>
      <p:sp>
        <p:nvSpPr>
          <p:cNvPr id="11" name="TextBox 10">
            <a:extLst>
              <a:ext uri="{FF2B5EF4-FFF2-40B4-BE49-F238E27FC236}">
                <a16:creationId xmlns:a16="http://schemas.microsoft.com/office/drawing/2014/main" id="{39DF5089-8714-4A29-AFCE-2A42F0452353}"/>
              </a:ext>
            </a:extLst>
          </p:cNvPr>
          <p:cNvSpPr txBox="1"/>
          <p:nvPr/>
        </p:nvSpPr>
        <p:spPr>
          <a:xfrm>
            <a:off x="7197521" y="470885"/>
            <a:ext cx="2850421" cy="923330"/>
          </a:xfrm>
          <a:prstGeom prst="rect">
            <a:avLst/>
          </a:prstGeom>
          <a:noFill/>
        </p:spPr>
        <p:txBody>
          <a:bodyPr wrap="square" rtlCol="0">
            <a:spAutoFit/>
          </a:bodyPr>
          <a:lstStyle/>
          <a:p>
            <a:pPr algn="r"/>
            <a:r>
              <a:rPr lang="it-IT" dirty="0">
                <a:latin typeface="+mj-lt"/>
              </a:rPr>
              <a:t>Dipartimento Interateneo di Fisica Michelangelo Merlin</a:t>
            </a:r>
          </a:p>
        </p:txBody>
      </p:sp>
      <p:sp>
        <p:nvSpPr>
          <p:cNvPr id="12" name="TextBox 11">
            <a:extLst>
              <a:ext uri="{FF2B5EF4-FFF2-40B4-BE49-F238E27FC236}">
                <a16:creationId xmlns:a16="http://schemas.microsoft.com/office/drawing/2014/main" id="{0EA18741-E288-4C73-8BD2-68EDD54CE3D6}"/>
              </a:ext>
            </a:extLst>
          </p:cNvPr>
          <p:cNvSpPr txBox="1"/>
          <p:nvPr/>
        </p:nvSpPr>
        <p:spPr>
          <a:xfrm flipH="1">
            <a:off x="1508461" y="5823469"/>
            <a:ext cx="3939840" cy="646331"/>
          </a:xfrm>
          <a:prstGeom prst="rect">
            <a:avLst/>
          </a:prstGeom>
          <a:noFill/>
        </p:spPr>
        <p:txBody>
          <a:bodyPr wrap="square" rtlCol="0">
            <a:spAutoFit/>
          </a:bodyPr>
          <a:lstStyle/>
          <a:p>
            <a:r>
              <a:rPr lang="it-IT" b="1" dirty="0">
                <a:latin typeface="+mj-lt"/>
              </a:rPr>
              <a:t>Controrelatore:</a:t>
            </a:r>
          </a:p>
          <a:p>
            <a:r>
              <a:rPr lang="it-IT" dirty="0">
                <a:latin typeface="+mj-lt"/>
              </a:rPr>
              <a:t>Chiar.mo Prof. Antonio Marrone</a:t>
            </a:r>
          </a:p>
        </p:txBody>
      </p:sp>
      <p:sp>
        <p:nvSpPr>
          <p:cNvPr id="13" name="TextBox 12">
            <a:extLst>
              <a:ext uri="{FF2B5EF4-FFF2-40B4-BE49-F238E27FC236}">
                <a16:creationId xmlns:a16="http://schemas.microsoft.com/office/drawing/2014/main" id="{B63598BA-4095-4F40-9F22-DFC202D0BB9F}"/>
              </a:ext>
            </a:extLst>
          </p:cNvPr>
          <p:cNvSpPr txBox="1"/>
          <p:nvPr/>
        </p:nvSpPr>
        <p:spPr>
          <a:xfrm>
            <a:off x="10047942" y="5777302"/>
            <a:ext cx="1967548" cy="369332"/>
          </a:xfrm>
          <a:prstGeom prst="rect">
            <a:avLst/>
          </a:prstGeom>
          <a:noFill/>
        </p:spPr>
        <p:txBody>
          <a:bodyPr wrap="square" rtlCol="0">
            <a:spAutoFit/>
          </a:bodyPr>
          <a:lstStyle/>
          <a:p>
            <a:pPr algn="ctr"/>
            <a:r>
              <a:rPr lang="it-IT" dirty="0">
                <a:latin typeface="+mj-lt"/>
              </a:rPr>
              <a:t>28/05/2020</a:t>
            </a:r>
          </a:p>
        </p:txBody>
      </p:sp>
      <p:pic>
        <p:nvPicPr>
          <p:cNvPr id="21" name="Picture 20" descr="A picture containing drawing&#10;&#10;Description automatically generated">
            <a:extLst>
              <a:ext uri="{FF2B5EF4-FFF2-40B4-BE49-F238E27FC236}">
                <a16:creationId xmlns:a16="http://schemas.microsoft.com/office/drawing/2014/main" id="{121FE6B1-0C72-4541-8726-E666BBA5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214" y="228945"/>
            <a:ext cx="1616635" cy="1285225"/>
          </a:xfrm>
          <a:prstGeom prst="rect">
            <a:avLst/>
          </a:prstGeom>
        </p:spPr>
      </p:pic>
      <p:sp>
        <p:nvSpPr>
          <p:cNvPr id="22" name="TextBox 21">
            <a:extLst>
              <a:ext uri="{FF2B5EF4-FFF2-40B4-BE49-F238E27FC236}">
                <a16:creationId xmlns:a16="http://schemas.microsoft.com/office/drawing/2014/main" id="{19066C49-9E97-499B-BF09-40479A125157}"/>
              </a:ext>
            </a:extLst>
          </p:cNvPr>
          <p:cNvSpPr txBox="1"/>
          <p:nvPr/>
        </p:nvSpPr>
        <p:spPr>
          <a:xfrm>
            <a:off x="9067106" y="6081632"/>
            <a:ext cx="2732743" cy="369332"/>
          </a:xfrm>
          <a:prstGeom prst="rect">
            <a:avLst/>
          </a:prstGeom>
          <a:noFill/>
        </p:spPr>
        <p:txBody>
          <a:bodyPr wrap="square" rtlCol="0">
            <a:spAutoFit/>
          </a:bodyPr>
          <a:lstStyle/>
          <a:p>
            <a:r>
              <a:rPr lang="it-IT" dirty="0">
                <a:latin typeface="+mj-lt"/>
              </a:rPr>
              <a:t>Laurea Triennale in Fisica</a:t>
            </a:r>
          </a:p>
        </p:txBody>
      </p:sp>
    </p:spTree>
    <p:extLst>
      <p:ext uri="{BB962C8B-B14F-4D97-AF65-F5344CB8AC3E}">
        <p14:creationId xmlns:p14="http://schemas.microsoft.com/office/powerpoint/2010/main" val="166351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F16444A0-169C-46BD-8644-23F4D3780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791" y="910868"/>
            <a:ext cx="4335478" cy="2702217"/>
          </a:xfrm>
          <a:prstGeom prst="rect">
            <a:avLst/>
          </a:prstGeom>
          <a:ln w="12700">
            <a:solidFill>
              <a:schemeClr val="accent1"/>
            </a:solidFill>
          </a:ln>
        </p:spPr>
      </p:pic>
      <p:pic>
        <p:nvPicPr>
          <p:cNvPr id="11" name="Picture 10" descr="A screenshot of a cell phone&#10;&#10;Description automatically generated">
            <a:extLst>
              <a:ext uri="{FF2B5EF4-FFF2-40B4-BE49-F238E27FC236}">
                <a16:creationId xmlns:a16="http://schemas.microsoft.com/office/drawing/2014/main" id="{EDE31B6F-1E74-4FA3-9BA7-9675E895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630" y="910868"/>
            <a:ext cx="4430094" cy="2733159"/>
          </a:xfrm>
          <a:prstGeom prst="rect">
            <a:avLst/>
          </a:prstGeom>
          <a:ln w="12700">
            <a:solidFill>
              <a:schemeClr val="accent1"/>
            </a:solidFill>
          </a:ln>
        </p:spPr>
      </p:pic>
      <p:sp>
        <p:nvSpPr>
          <p:cNvPr id="14" name="TextBox 13">
            <a:extLst>
              <a:ext uri="{FF2B5EF4-FFF2-40B4-BE49-F238E27FC236}">
                <a16:creationId xmlns:a16="http://schemas.microsoft.com/office/drawing/2014/main" id="{E59C6E68-E049-4041-B4AF-AD55B28E72F8}"/>
              </a:ext>
            </a:extLst>
          </p:cNvPr>
          <p:cNvSpPr txBox="1"/>
          <p:nvPr/>
        </p:nvSpPr>
        <p:spPr>
          <a:xfrm>
            <a:off x="1999241" y="339572"/>
            <a:ext cx="10331011" cy="369332"/>
          </a:xfrm>
          <a:prstGeom prst="rect">
            <a:avLst/>
          </a:prstGeom>
          <a:noFill/>
        </p:spPr>
        <p:txBody>
          <a:bodyPr wrap="square" rtlCol="0">
            <a:spAutoFit/>
          </a:bodyPr>
          <a:lstStyle/>
          <a:p>
            <a:r>
              <a:rPr lang="it-IT" i="1" dirty="0">
                <a:latin typeface="+mj-lt"/>
              </a:rPr>
              <a:t>Count maps </a:t>
            </a:r>
            <a:r>
              <a:rPr lang="it-IT" dirty="0">
                <a:latin typeface="+mj-lt"/>
              </a:rPr>
              <a:t>e curve di luce in conteggi di alcuni dei blazar analizzati per 100 MeV &lt; E &lt; 300 GeV:</a:t>
            </a:r>
          </a:p>
        </p:txBody>
      </p:sp>
      <p:pic>
        <p:nvPicPr>
          <p:cNvPr id="18" name="Picture 17" descr="A screenshot of a cell phone&#10;&#10;Description automatically generated">
            <a:extLst>
              <a:ext uri="{FF2B5EF4-FFF2-40B4-BE49-F238E27FC236}">
                <a16:creationId xmlns:a16="http://schemas.microsoft.com/office/drawing/2014/main" id="{E0066D52-45BF-4CEC-8125-C77610C16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073" y="3926668"/>
            <a:ext cx="4255767" cy="2667251"/>
          </a:xfrm>
          <a:prstGeom prst="rect">
            <a:avLst/>
          </a:prstGeom>
          <a:ln w="12700">
            <a:solidFill>
              <a:schemeClr val="accent1"/>
            </a:solidFill>
          </a:ln>
        </p:spPr>
      </p:pic>
      <p:sp>
        <p:nvSpPr>
          <p:cNvPr id="3" name="Slide Number Placeholder 2">
            <a:extLst>
              <a:ext uri="{FF2B5EF4-FFF2-40B4-BE49-F238E27FC236}">
                <a16:creationId xmlns:a16="http://schemas.microsoft.com/office/drawing/2014/main" id="{00DB44DE-9FD0-405A-A944-BC9B0BC9469B}"/>
              </a:ext>
            </a:extLst>
          </p:cNvPr>
          <p:cNvSpPr>
            <a:spLocks noGrp="1"/>
          </p:cNvSpPr>
          <p:nvPr>
            <p:ph type="sldNum" sz="quarter" idx="12"/>
          </p:nvPr>
        </p:nvSpPr>
        <p:spPr/>
        <p:txBody>
          <a:bodyPr/>
          <a:lstStyle/>
          <a:p>
            <a:r>
              <a:rPr lang="it-IT" dirty="0"/>
              <a:t>9</a:t>
            </a:r>
          </a:p>
        </p:txBody>
      </p:sp>
      <p:pic>
        <p:nvPicPr>
          <p:cNvPr id="10" name="Picture 9" descr="A picture containing clock&#10;&#10;Description automatically generated">
            <a:extLst>
              <a:ext uri="{FF2B5EF4-FFF2-40B4-BE49-F238E27FC236}">
                <a16:creationId xmlns:a16="http://schemas.microsoft.com/office/drawing/2014/main" id="{8C229C81-E17C-4FB8-95E6-5B35BD315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604" y="1243339"/>
            <a:ext cx="1456182" cy="121106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373E9A6-6C9E-4551-B143-15FA9BEC8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9711" y="1096499"/>
            <a:ext cx="1645750" cy="1357907"/>
          </a:xfrm>
          <a:prstGeom prst="rect">
            <a:avLst/>
          </a:prstGeom>
        </p:spPr>
      </p:pic>
      <p:pic>
        <p:nvPicPr>
          <p:cNvPr id="15" name="Picture 14" descr="A close up of a device&#10;&#10;Description automatically generated">
            <a:extLst>
              <a:ext uri="{FF2B5EF4-FFF2-40B4-BE49-F238E27FC236}">
                <a16:creationId xmlns:a16="http://schemas.microsoft.com/office/drawing/2014/main" id="{755BA2CE-C27D-432A-92E5-3A28FFB2EA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5354" y="4055723"/>
            <a:ext cx="1616646" cy="13107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844F8E9F-EE30-4094-AFC7-E1EAB9A89F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07" y="2454406"/>
            <a:ext cx="1456183" cy="1232833"/>
          </a:xfrm>
          <a:prstGeom prst="rect">
            <a:avLst/>
          </a:prstGeom>
        </p:spPr>
      </p:pic>
      <p:pic>
        <p:nvPicPr>
          <p:cNvPr id="21" name="Picture 20" descr="A picture containing clock, drawing&#10;&#10;Description automatically generated">
            <a:extLst>
              <a:ext uri="{FF2B5EF4-FFF2-40B4-BE49-F238E27FC236}">
                <a16:creationId xmlns:a16="http://schemas.microsoft.com/office/drawing/2014/main" id="{FF174CEF-1D90-4CB2-ACF6-23F02E037A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65131" y="2499440"/>
            <a:ext cx="1700330" cy="1390722"/>
          </a:xfrm>
          <a:prstGeom prst="rect">
            <a:avLst/>
          </a:prstGeom>
        </p:spPr>
      </p:pic>
      <p:pic>
        <p:nvPicPr>
          <p:cNvPr id="24" name="Picture 23" descr="A picture containing drawing, clock&#10;&#10;Description automatically generated">
            <a:extLst>
              <a:ext uri="{FF2B5EF4-FFF2-40B4-BE49-F238E27FC236}">
                <a16:creationId xmlns:a16="http://schemas.microsoft.com/office/drawing/2014/main" id="{1FF92587-BF61-4A3D-AD2D-41D86CBD49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75354" y="5366423"/>
            <a:ext cx="1616646" cy="1390723"/>
          </a:xfrm>
          <a:prstGeom prst="rect">
            <a:avLst/>
          </a:prstGeom>
        </p:spPr>
      </p:pic>
      <p:sp>
        <p:nvSpPr>
          <p:cNvPr id="7" name="Rectangle 6">
            <a:extLst>
              <a:ext uri="{FF2B5EF4-FFF2-40B4-BE49-F238E27FC236}">
                <a16:creationId xmlns:a16="http://schemas.microsoft.com/office/drawing/2014/main" id="{33D161C9-FFBC-4461-8771-30618A165E64}"/>
              </a:ext>
            </a:extLst>
          </p:cNvPr>
          <p:cNvSpPr/>
          <p:nvPr/>
        </p:nvSpPr>
        <p:spPr>
          <a:xfrm>
            <a:off x="3386674" y="1096499"/>
            <a:ext cx="4054824" cy="369332"/>
          </a:xfrm>
          <a:prstGeom prst="rect">
            <a:avLst/>
          </a:prstGeom>
        </p:spPr>
        <p:txBody>
          <a:bodyPr wrap="square">
            <a:spAutoFit/>
          </a:bodyPr>
          <a:lstStyle/>
          <a:p>
            <a:pPr algn="ctr"/>
            <a:r>
              <a:rPr lang="it-IT" dirty="0">
                <a:latin typeface="+mj-lt"/>
              </a:rPr>
              <a:t>3C273</a:t>
            </a:r>
          </a:p>
        </p:txBody>
      </p:sp>
      <p:sp>
        <p:nvSpPr>
          <p:cNvPr id="8" name="Rectangle 7">
            <a:extLst>
              <a:ext uri="{FF2B5EF4-FFF2-40B4-BE49-F238E27FC236}">
                <a16:creationId xmlns:a16="http://schemas.microsoft.com/office/drawing/2014/main" id="{3AF50170-9363-487F-BC1A-64DE3AD3078B}"/>
              </a:ext>
            </a:extLst>
          </p:cNvPr>
          <p:cNvSpPr/>
          <p:nvPr/>
        </p:nvSpPr>
        <p:spPr>
          <a:xfrm>
            <a:off x="7722152" y="1077702"/>
            <a:ext cx="4054824" cy="369332"/>
          </a:xfrm>
          <a:prstGeom prst="rect">
            <a:avLst/>
          </a:prstGeom>
        </p:spPr>
        <p:txBody>
          <a:bodyPr wrap="square">
            <a:spAutoFit/>
          </a:bodyPr>
          <a:lstStyle/>
          <a:p>
            <a:pPr algn="ctr"/>
            <a:r>
              <a:rPr lang="it-IT" dirty="0">
                <a:latin typeface="+mj-lt"/>
              </a:rPr>
              <a:t>3C279</a:t>
            </a:r>
          </a:p>
        </p:txBody>
      </p:sp>
      <p:sp>
        <p:nvSpPr>
          <p:cNvPr id="25" name="Rectangle 24">
            <a:extLst>
              <a:ext uri="{FF2B5EF4-FFF2-40B4-BE49-F238E27FC236}">
                <a16:creationId xmlns:a16="http://schemas.microsoft.com/office/drawing/2014/main" id="{95EC4605-E037-4049-9B01-DB7F09AEE9B6}"/>
              </a:ext>
            </a:extLst>
          </p:cNvPr>
          <p:cNvSpPr/>
          <p:nvPr/>
        </p:nvSpPr>
        <p:spPr>
          <a:xfrm>
            <a:off x="7441498" y="4133511"/>
            <a:ext cx="3993691" cy="369332"/>
          </a:xfrm>
          <a:prstGeom prst="rect">
            <a:avLst/>
          </a:prstGeom>
        </p:spPr>
        <p:txBody>
          <a:bodyPr wrap="square">
            <a:spAutoFit/>
          </a:bodyPr>
          <a:lstStyle/>
          <a:p>
            <a:pPr algn="ctr"/>
            <a:r>
              <a:rPr lang="it-IT" dirty="0">
                <a:latin typeface="+mj-lt"/>
              </a:rPr>
              <a:t>PKS 1329-049 </a:t>
            </a:r>
          </a:p>
        </p:txBody>
      </p:sp>
      <p:pic>
        <p:nvPicPr>
          <p:cNvPr id="4" name="Picture 3" descr="A screenshot of a cell phone&#10;&#10;Description automatically generated">
            <a:extLst>
              <a:ext uri="{FF2B5EF4-FFF2-40B4-BE49-F238E27FC236}">
                <a16:creationId xmlns:a16="http://schemas.microsoft.com/office/drawing/2014/main" id="{90E06B25-1072-4B17-98AA-072E668A50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6053" y="3925201"/>
            <a:ext cx="4384802" cy="2691846"/>
          </a:xfrm>
          <a:prstGeom prst="rect">
            <a:avLst/>
          </a:prstGeom>
          <a:ln w="12700">
            <a:solidFill>
              <a:schemeClr val="accent1"/>
            </a:solidFill>
          </a:ln>
        </p:spPr>
      </p:pic>
      <p:sp>
        <p:nvSpPr>
          <p:cNvPr id="5" name="TextBox 4">
            <a:extLst>
              <a:ext uri="{FF2B5EF4-FFF2-40B4-BE49-F238E27FC236}">
                <a16:creationId xmlns:a16="http://schemas.microsoft.com/office/drawing/2014/main" id="{E18D6BC3-EBDB-4293-858C-51354D138C45}"/>
              </a:ext>
            </a:extLst>
          </p:cNvPr>
          <p:cNvSpPr txBox="1"/>
          <p:nvPr/>
        </p:nvSpPr>
        <p:spPr>
          <a:xfrm>
            <a:off x="4074895" y="4112869"/>
            <a:ext cx="2218996" cy="646331"/>
          </a:xfrm>
          <a:prstGeom prst="rect">
            <a:avLst/>
          </a:prstGeom>
          <a:noFill/>
        </p:spPr>
        <p:txBody>
          <a:bodyPr wrap="square" rtlCol="0">
            <a:spAutoFit/>
          </a:bodyPr>
          <a:lstStyle/>
          <a:p>
            <a:r>
              <a:rPr lang="it-IT" dirty="0">
                <a:latin typeface="+mj-lt"/>
              </a:rPr>
              <a:t>A0 0235+164</a:t>
            </a:r>
          </a:p>
          <a:p>
            <a:endParaRPr lang="it-IT" dirty="0"/>
          </a:p>
        </p:txBody>
      </p:sp>
      <p:pic>
        <p:nvPicPr>
          <p:cNvPr id="20" name="Picture 19" descr="A screenshot of a cell phone&#10;&#10;Description automatically generated">
            <a:extLst>
              <a:ext uri="{FF2B5EF4-FFF2-40B4-BE49-F238E27FC236}">
                <a16:creationId xmlns:a16="http://schemas.microsoft.com/office/drawing/2014/main" id="{D7004986-6FE6-4E4B-8B8D-08925C333E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3206" y="5260293"/>
            <a:ext cx="1476590" cy="1234790"/>
          </a:xfrm>
          <a:prstGeom prst="rect">
            <a:avLst/>
          </a:prstGeom>
        </p:spPr>
      </p:pic>
      <p:pic>
        <p:nvPicPr>
          <p:cNvPr id="26" name="Picture 25" descr="A picture containing computer&#10;&#10;Description automatically generated">
            <a:extLst>
              <a:ext uri="{FF2B5EF4-FFF2-40B4-BE49-F238E27FC236}">
                <a16:creationId xmlns:a16="http://schemas.microsoft.com/office/drawing/2014/main" id="{5CC76551-E59D-487A-8B90-DE94919E73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4680" y="4014321"/>
            <a:ext cx="1482541" cy="1211067"/>
          </a:xfrm>
          <a:prstGeom prst="rect">
            <a:avLst/>
          </a:prstGeom>
        </p:spPr>
      </p:pic>
    </p:spTree>
    <p:extLst>
      <p:ext uri="{BB962C8B-B14F-4D97-AF65-F5344CB8AC3E}">
        <p14:creationId xmlns:p14="http://schemas.microsoft.com/office/powerpoint/2010/main" val="414819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AFFA-AD87-4687-8466-E9EC6F734F07}"/>
              </a:ext>
            </a:extLst>
          </p:cNvPr>
          <p:cNvSpPr>
            <a:spLocks noGrp="1"/>
          </p:cNvSpPr>
          <p:nvPr>
            <p:ph type="title"/>
          </p:nvPr>
        </p:nvSpPr>
        <p:spPr>
          <a:xfrm>
            <a:off x="2131255" y="67222"/>
            <a:ext cx="8911687" cy="1280890"/>
          </a:xfrm>
        </p:spPr>
        <p:txBody>
          <a:bodyPr/>
          <a:lstStyle/>
          <a:p>
            <a:pPr algn="ctr"/>
            <a:r>
              <a:rPr lang="it-IT" dirty="0"/>
              <a:t>Conclusioni</a:t>
            </a:r>
            <a:br>
              <a:rPr lang="it-IT" dirty="0"/>
            </a:br>
            <a:endParaRPr lang="it-IT" dirty="0"/>
          </a:p>
        </p:txBody>
      </p:sp>
      <p:sp>
        <p:nvSpPr>
          <p:cNvPr id="3" name="Content Placeholder 2">
            <a:extLst>
              <a:ext uri="{FF2B5EF4-FFF2-40B4-BE49-F238E27FC236}">
                <a16:creationId xmlns:a16="http://schemas.microsoft.com/office/drawing/2014/main" id="{CC57E78D-D168-4DA9-AAE6-383435183EF2}"/>
              </a:ext>
            </a:extLst>
          </p:cNvPr>
          <p:cNvSpPr>
            <a:spLocks noGrp="1"/>
          </p:cNvSpPr>
          <p:nvPr>
            <p:ph idx="1"/>
          </p:nvPr>
        </p:nvSpPr>
        <p:spPr>
          <a:xfrm>
            <a:off x="1409645" y="1280161"/>
            <a:ext cx="10782355" cy="6368994"/>
          </a:xfrm>
        </p:spPr>
        <p:txBody>
          <a:bodyPr>
            <a:normAutofit/>
          </a:bodyPr>
          <a:lstStyle/>
          <a:p>
            <a:r>
              <a:rPr lang="it-IT" dirty="0">
                <a:solidFill>
                  <a:schemeClr val="tx1"/>
                </a:solidFill>
                <a:latin typeface="+mj-lt"/>
              </a:rPr>
              <a:t>Nella parte iniziale di questa presentazione ho riportato una panoramica sui Nuclei Galattici Attivi, descrivendone la morfologia e le diverse classificazioni in base alle proprietà radio, spettrali e all’angolo di osservazione, con particolare riguardo alla categoria dei blazar.</a:t>
            </a:r>
          </a:p>
          <a:p>
            <a:r>
              <a:rPr lang="it-IT" dirty="0">
                <a:solidFill>
                  <a:schemeClr val="tx1"/>
                </a:solidFill>
                <a:latin typeface="+mj-lt"/>
              </a:rPr>
              <a:t>Ho inoltre introdotto la descrizione del telescopio spaziale per raggi gamma Fermi, il quale nel corso della sua missione ha individuato oltre 3000 blazar e costituisce uno strumento fondamentale per l’astrofisica delle alte energie.</a:t>
            </a:r>
          </a:p>
          <a:p>
            <a:r>
              <a:rPr lang="it-IT" dirty="0">
                <a:solidFill>
                  <a:schemeClr val="tx1"/>
                </a:solidFill>
                <a:latin typeface="+mj-lt"/>
              </a:rPr>
              <a:t>Successivamente ho studiato la variabilità temporale di alcuni blazar molto luminosi osservati da Fermi, realizzandone le </a:t>
            </a:r>
            <a:r>
              <a:rPr lang="it-IT" i="1" dirty="0">
                <a:solidFill>
                  <a:schemeClr val="tx1"/>
                </a:solidFill>
                <a:latin typeface="+mj-lt"/>
              </a:rPr>
              <a:t>count maps </a:t>
            </a:r>
            <a:r>
              <a:rPr lang="it-IT" dirty="0">
                <a:solidFill>
                  <a:schemeClr val="tx1"/>
                </a:solidFill>
                <a:latin typeface="+mj-lt"/>
              </a:rPr>
              <a:t>e le curve di luce in conteggi.</a:t>
            </a:r>
          </a:p>
          <a:p>
            <a:r>
              <a:rPr lang="it-IT" dirty="0">
                <a:solidFill>
                  <a:schemeClr val="tx1"/>
                </a:solidFill>
                <a:latin typeface="+mj-lt"/>
              </a:rPr>
              <a:t>La conoscenza dei tempi scala della variabilità del flusso di un blazar consente di stimare il diametro dell’orizzonte degli eventi di un buco nero al centro della galassia attiva. </a:t>
            </a:r>
          </a:p>
          <a:p>
            <a:r>
              <a:rPr lang="it-IT" dirty="0">
                <a:solidFill>
                  <a:schemeClr val="tx1"/>
                </a:solidFill>
                <a:latin typeface="+mj-lt"/>
              </a:rPr>
              <a:t>In conclusione, infine, è interessante aggiungere che i </a:t>
            </a:r>
            <a:r>
              <a:rPr lang="it-IT" i="1" dirty="0">
                <a:solidFill>
                  <a:schemeClr val="tx1"/>
                </a:solidFill>
                <a:latin typeface="+mj-lt"/>
              </a:rPr>
              <a:t>flare</a:t>
            </a:r>
            <a:r>
              <a:rPr lang="it-IT" dirty="0">
                <a:solidFill>
                  <a:schemeClr val="tx1"/>
                </a:solidFill>
                <a:latin typeface="+mj-lt"/>
              </a:rPr>
              <a:t> dei blazar più brillanti e fortemente variabili possono costituire un </a:t>
            </a:r>
            <a:r>
              <a:rPr lang="it-IT" i="1" dirty="0">
                <a:solidFill>
                  <a:schemeClr val="tx1"/>
                </a:solidFill>
                <a:latin typeface="+mj-lt"/>
              </a:rPr>
              <a:t>background </a:t>
            </a:r>
            <a:r>
              <a:rPr lang="it-IT" dirty="0">
                <a:solidFill>
                  <a:schemeClr val="tx1"/>
                </a:solidFill>
                <a:latin typeface="+mj-lt"/>
              </a:rPr>
              <a:t>significativo per alcune analisi, come ad esempio lo studio dell’emissione gamma dal Sole in fase di quiescenza: questo tipo di analisi non può prescindere da uno studio preliminare sulla variabilità temporale delle sorgenti luminose nel cielo gamma, la quale si rivela fondamentale dunque anche per applicazioni successive non strettamente inerenti con lo studio dell’emissione gamma delle sorgenti stesse. </a:t>
            </a:r>
          </a:p>
          <a:p>
            <a:endParaRPr lang="it-IT" dirty="0"/>
          </a:p>
        </p:txBody>
      </p:sp>
      <p:sp>
        <p:nvSpPr>
          <p:cNvPr id="4" name="Slide Number Placeholder 3">
            <a:extLst>
              <a:ext uri="{FF2B5EF4-FFF2-40B4-BE49-F238E27FC236}">
                <a16:creationId xmlns:a16="http://schemas.microsoft.com/office/drawing/2014/main" id="{33EAA0A5-58A8-400C-95C4-B2A482764BD8}"/>
              </a:ext>
            </a:extLst>
          </p:cNvPr>
          <p:cNvSpPr>
            <a:spLocks noGrp="1"/>
          </p:cNvSpPr>
          <p:nvPr>
            <p:ph type="sldNum" sz="quarter" idx="12"/>
          </p:nvPr>
        </p:nvSpPr>
        <p:spPr/>
        <p:txBody>
          <a:bodyPr/>
          <a:lstStyle/>
          <a:p>
            <a:r>
              <a:rPr lang="it-IT" dirty="0"/>
              <a:t>10</a:t>
            </a:r>
          </a:p>
        </p:txBody>
      </p:sp>
    </p:spTree>
    <p:extLst>
      <p:ext uri="{BB962C8B-B14F-4D97-AF65-F5344CB8AC3E}">
        <p14:creationId xmlns:p14="http://schemas.microsoft.com/office/powerpoint/2010/main" val="120534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2" name="Group 52">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4"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5"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6"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7"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8"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9"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0"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1"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2"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3"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4"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5"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3" name="Group 66">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8"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9"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0"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1"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2"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3"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4"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5"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6"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7"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8"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9"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4" name="Rectangle 80">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96" name="Rectangle 84">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97" name="Rectangle 86">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88">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2DB4B3-D348-4BE2-959C-4AC8C814D96E}"/>
              </a:ext>
            </a:extLst>
          </p:cNvPr>
          <p:cNvSpPr>
            <a:spLocks noGrp="1"/>
          </p:cNvSpPr>
          <p:nvPr>
            <p:ph type="title"/>
          </p:nvPr>
        </p:nvSpPr>
        <p:spPr>
          <a:xfrm>
            <a:off x="540279" y="1795849"/>
            <a:ext cx="3778870" cy="3114818"/>
          </a:xfrm>
        </p:spPr>
        <p:txBody>
          <a:bodyPr vert="horz" lIns="91440" tIns="45720" rIns="91440" bIns="45720" rtlCol="0" anchor="b">
            <a:normAutofit/>
          </a:bodyPr>
          <a:lstStyle/>
          <a:p>
            <a:pPr algn="ctr"/>
            <a:r>
              <a:rPr lang="en-US" sz="4000" dirty="0" err="1">
                <a:solidFill>
                  <a:srgbClr val="FEFFFF"/>
                </a:solidFill>
              </a:rPr>
              <a:t>Grazie</a:t>
            </a:r>
            <a:r>
              <a:rPr lang="en-US" sz="4000" dirty="0">
                <a:solidFill>
                  <a:srgbClr val="FEFFFF"/>
                </a:solidFill>
              </a:rPr>
              <a:t> per </a:t>
            </a:r>
            <a:r>
              <a:rPr lang="en-US" sz="4000" dirty="0" err="1">
                <a:solidFill>
                  <a:srgbClr val="FEFFFF"/>
                </a:solidFill>
              </a:rPr>
              <a:t>l’attenzione</a:t>
            </a:r>
            <a:r>
              <a:rPr lang="en-US" sz="4000" dirty="0">
                <a:solidFill>
                  <a:srgbClr val="FEFFFF"/>
                </a:solidFill>
              </a:rPr>
              <a:t>.</a:t>
            </a:r>
          </a:p>
        </p:txBody>
      </p:sp>
      <p:pic>
        <p:nvPicPr>
          <p:cNvPr id="5" name="Picture 4" descr="A star filled sky&#10;&#10;Description automatically generated">
            <a:extLst>
              <a:ext uri="{FF2B5EF4-FFF2-40B4-BE49-F238E27FC236}">
                <a16:creationId xmlns:a16="http://schemas.microsoft.com/office/drawing/2014/main" id="{B774A51B-E0EA-4687-84BC-862F6D9FC4A0}"/>
              </a:ext>
            </a:extLst>
          </p:cNvPr>
          <p:cNvPicPr>
            <a:picLocks noChangeAspect="1"/>
          </p:cNvPicPr>
          <p:nvPr/>
        </p:nvPicPr>
        <p:blipFill rotWithShape="1">
          <a:blip r:embed="rId2">
            <a:extLst>
              <a:ext uri="{28A0092B-C50C-407E-A947-70E740481C1C}">
                <a14:useLocalDpi xmlns:a14="http://schemas.microsoft.com/office/drawing/2010/main" val="0"/>
              </a:ext>
            </a:extLst>
          </a:blip>
          <a:srcRect l="14817" r="4754" b="2620"/>
          <a:stretch/>
        </p:blipFill>
        <p:spPr>
          <a:xfrm>
            <a:off x="4629605" y="10"/>
            <a:ext cx="7552267" cy="6857990"/>
          </a:xfrm>
          <a:prstGeom prst="rect">
            <a:avLst/>
          </a:prstGeom>
        </p:spPr>
      </p:pic>
      <p:sp>
        <p:nvSpPr>
          <p:cNvPr id="91"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B7A7549-E85C-4A6E-8E87-6F39149394A1}"/>
              </a:ext>
            </a:extLst>
          </p:cNvPr>
          <p:cNvSpPr txBox="1"/>
          <p:nvPr/>
        </p:nvSpPr>
        <p:spPr>
          <a:xfrm>
            <a:off x="4588647" y="6599251"/>
            <a:ext cx="7989602" cy="553998"/>
          </a:xfrm>
          <a:prstGeom prst="rect">
            <a:avLst/>
          </a:prstGeom>
          <a:noFill/>
        </p:spPr>
        <p:txBody>
          <a:bodyPr wrap="square" rtlCol="0">
            <a:spAutoFit/>
          </a:bodyPr>
          <a:lstStyle/>
          <a:p>
            <a:r>
              <a:rPr lang="it-IT" sz="1200" b="1" dirty="0">
                <a:solidFill>
                  <a:schemeClr val="bg1"/>
                </a:solidFill>
                <a:latin typeface="+mj-lt"/>
              </a:rPr>
              <a:t>Credit: </a:t>
            </a:r>
            <a:r>
              <a:rPr lang="it-IT" sz="1200" dirty="0">
                <a:solidFill>
                  <a:schemeClr val="bg1"/>
                </a:solidFill>
                <a:latin typeface="+mj-lt"/>
              </a:rPr>
              <a:t>ESO/WFI (Optical); MPIfR/ESO/APEX/A.Weiss et al. (Submillimetre); NASA/CXC/CfA/R.Kraft et al. (X-ray)</a:t>
            </a:r>
          </a:p>
          <a:p>
            <a:endParaRPr lang="it-IT" dirty="0"/>
          </a:p>
        </p:txBody>
      </p:sp>
    </p:spTree>
    <p:extLst>
      <p:ext uri="{BB962C8B-B14F-4D97-AF65-F5344CB8AC3E}">
        <p14:creationId xmlns:p14="http://schemas.microsoft.com/office/powerpoint/2010/main" val="129928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B686-0F28-45BC-921E-392770DAF269}"/>
              </a:ext>
            </a:extLst>
          </p:cNvPr>
          <p:cNvSpPr>
            <a:spLocks noGrp="1"/>
          </p:cNvSpPr>
          <p:nvPr>
            <p:ph type="title"/>
          </p:nvPr>
        </p:nvSpPr>
        <p:spPr>
          <a:xfrm>
            <a:off x="2274874" y="901367"/>
            <a:ext cx="1566407" cy="624245"/>
          </a:xfrm>
        </p:spPr>
        <p:txBody>
          <a:bodyPr>
            <a:normAutofit/>
          </a:bodyPr>
          <a:lstStyle/>
          <a:p>
            <a:r>
              <a:rPr lang="it-IT" sz="2400" b="1" dirty="0"/>
              <a:t>Distanza</a:t>
            </a:r>
          </a:p>
        </p:txBody>
      </p:sp>
      <p:sp>
        <p:nvSpPr>
          <p:cNvPr id="3" name="Content Placeholder 2">
            <a:extLst>
              <a:ext uri="{FF2B5EF4-FFF2-40B4-BE49-F238E27FC236}">
                <a16:creationId xmlns:a16="http://schemas.microsoft.com/office/drawing/2014/main" id="{B15C5035-5496-49F6-B5BB-F3BDC3A7218F}"/>
              </a:ext>
            </a:extLst>
          </p:cNvPr>
          <p:cNvSpPr>
            <a:spLocks noGrp="1"/>
          </p:cNvSpPr>
          <p:nvPr>
            <p:ph idx="1"/>
          </p:nvPr>
        </p:nvSpPr>
        <p:spPr>
          <a:xfrm>
            <a:off x="1789843" y="1131753"/>
            <a:ext cx="9328869" cy="3282631"/>
          </a:xfrm>
        </p:spPr>
        <p:txBody>
          <a:bodyPr>
            <a:normAutofit/>
          </a:bodyPr>
          <a:lstStyle/>
          <a:p>
            <a:pPr marL="0" indent="0">
              <a:buNone/>
            </a:pPr>
            <a:endParaRPr lang="it-IT" dirty="0">
              <a:solidFill>
                <a:schemeClr val="tx1"/>
              </a:solidFill>
              <a:latin typeface="+mj-lt"/>
            </a:endParaRPr>
          </a:p>
          <a:p>
            <a:r>
              <a:rPr lang="it-IT" b="1" dirty="0">
                <a:solidFill>
                  <a:schemeClr val="tx1"/>
                </a:solidFill>
                <a:latin typeface="+mj-lt"/>
              </a:rPr>
              <a:t>Unità Astronomica</a:t>
            </a:r>
            <a:r>
              <a:rPr lang="it-IT" dirty="0">
                <a:solidFill>
                  <a:schemeClr val="tx1"/>
                </a:solidFill>
                <a:latin typeface="+mj-lt"/>
              </a:rPr>
              <a:t> (UA), distanza media tra la Terra e il Sole: 1.49</a:t>
            </a:r>
            <a:r>
              <a:rPr lang="it-IT" i="1" dirty="0">
                <a:solidFill>
                  <a:schemeClr val="tx1"/>
                </a:solidFill>
                <a:latin typeface="+mj-lt"/>
              </a:rPr>
              <a:t>·</a:t>
            </a:r>
            <a:r>
              <a:rPr lang="it-IT" dirty="0">
                <a:solidFill>
                  <a:schemeClr val="tx1"/>
                </a:solidFill>
                <a:latin typeface="+mj-lt"/>
              </a:rPr>
              <a:t>108 km </a:t>
            </a:r>
          </a:p>
          <a:p>
            <a:r>
              <a:rPr lang="it-IT" b="1" dirty="0">
                <a:solidFill>
                  <a:schemeClr val="tx1"/>
                </a:solidFill>
                <a:latin typeface="+mj-lt"/>
              </a:rPr>
              <a:t>Anno luce </a:t>
            </a:r>
            <a:r>
              <a:rPr lang="it-IT" dirty="0">
                <a:solidFill>
                  <a:schemeClr val="tx1"/>
                </a:solidFill>
                <a:latin typeface="+mj-lt"/>
              </a:rPr>
              <a:t>(a. l.), distanza percorsa dalla luce in un anno: 9.46</a:t>
            </a:r>
            <a:r>
              <a:rPr lang="it-IT" i="1" dirty="0">
                <a:solidFill>
                  <a:schemeClr val="tx1"/>
                </a:solidFill>
                <a:latin typeface="+mj-lt"/>
              </a:rPr>
              <a:t>·</a:t>
            </a:r>
            <a:r>
              <a:rPr lang="it-IT" dirty="0">
                <a:solidFill>
                  <a:schemeClr val="tx1"/>
                </a:solidFill>
                <a:latin typeface="+mj-lt"/>
              </a:rPr>
              <a:t>10</a:t>
            </a:r>
            <a:r>
              <a:rPr lang="it-IT" baseline="30000" dirty="0">
                <a:solidFill>
                  <a:schemeClr val="tx1"/>
                </a:solidFill>
                <a:latin typeface="+mj-lt"/>
              </a:rPr>
              <a:t>12</a:t>
            </a:r>
            <a:r>
              <a:rPr lang="it-IT" dirty="0">
                <a:solidFill>
                  <a:schemeClr val="tx1"/>
                </a:solidFill>
                <a:latin typeface="+mj-lt"/>
              </a:rPr>
              <a:t> km = 63241 UA </a:t>
            </a:r>
          </a:p>
          <a:p>
            <a:r>
              <a:rPr lang="it-IT" b="1" dirty="0">
                <a:solidFill>
                  <a:schemeClr val="tx1"/>
                </a:solidFill>
                <a:latin typeface="+mj-lt"/>
              </a:rPr>
              <a:t>Parsec</a:t>
            </a:r>
            <a:r>
              <a:rPr lang="it-IT" dirty="0">
                <a:solidFill>
                  <a:schemeClr val="tx1"/>
                </a:solidFill>
                <a:latin typeface="+mj-lt"/>
              </a:rPr>
              <a:t> (pc), distanza alla quale l’ UA è vista sotto l’angolo di un secondo d’arco: </a:t>
            </a:r>
            <a:r>
              <a:rPr lang="fi-FI" dirty="0">
                <a:solidFill>
                  <a:schemeClr val="tx1"/>
                </a:solidFill>
                <a:latin typeface="+mj-lt"/>
              </a:rPr>
              <a:t>3.26 a. l. = 206265 UA = 3</a:t>
            </a:r>
            <a:r>
              <a:rPr lang="fi-FI" i="1" dirty="0">
                <a:solidFill>
                  <a:schemeClr val="tx1"/>
                </a:solidFill>
                <a:latin typeface="+mj-lt"/>
              </a:rPr>
              <a:t>·</a:t>
            </a:r>
            <a:r>
              <a:rPr lang="fi-FI" dirty="0">
                <a:solidFill>
                  <a:schemeClr val="tx1"/>
                </a:solidFill>
                <a:latin typeface="+mj-lt"/>
              </a:rPr>
              <a:t>10</a:t>
            </a:r>
            <a:r>
              <a:rPr lang="it-IT" baseline="30000" dirty="0">
                <a:solidFill>
                  <a:schemeClr val="tx1"/>
                </a:solidFill>
                <a:latin typeface="+mj-lt"/>
              </a:rPr>
              <a:t>13</a:t>
            </a:r>
            <a:r>
              <a:rPr lang="fi-FI" dirty="0">
                <a:solidFill>
                  <a:schemeClr val="tx1"/>
                </a:solidFill>
                <a:latin typeface="+mj-lt"/>
              </a:rPr>
              <a:t> km </a:t>
            </a:r>
            <a:endParaRPr lang="it-IT" dirty="0">
              <a:solidFill>
                <a:schemeClr val="tx1"/>
              </a:solidFill>
              <a:latin typeface="+mj-lt"/>
            </a:endParaRPr>
          </a:p>
          <a:p>
            <a:r>
              <a:rPr lang="it-IT" b="1" dirty="0">
                <a:solidFill>
                  <a:schemeClr val="tx1"/>
                </a:solidFill>
                <a:latin typeface="+mj-lt"/>
              </a:rPr>
              <a:t>Grado d’arco</a:t>
            </a:r>
            <a:r>
              <a:rPr lang="it-IT" dirty="0">
                <a:solidFill>
                  <a:schemeClr val="tx1"/>
                </a:solidFill>
                <a:latin typeface="+mj-lt"/>
              </a:rPr>
              <a:t>, angolo sotteso da un arco che misura 1/360 di una circonferenza. Ogni ora la Terra ruota su se stessa di 15°.</a:t>
            </a:r>
          </a:p>
        </p:txBody>
      </p:sp>
      <p:sp>
        <p:nvSpPr>
          <p:cNvPr id="4" name="TextBox 3">
            <a:extLst>
              <a:ext uri="{FF2B5EF4-FFF2-40B4-BE49-F238E27FC236}">
                <a16:creationId xmlns:a16="http://schemas.microsoft.com/office/drawing/2014/main" id="{765E1063-7752-4B20-B95C-C69DF967AA05}"/>
              </a:ext>
            </a:extLst>
          </p:cNvPr>
          <p:cNvSpPr txBox="1"/>
          <p:nvPr/>
        </p:nvSpPr>
        <p:spPr>
          <a:xfrm>
            <a:off x="2218415" y="4158532"/>
            <a:ext cx="1176791" cy="461665"/>
          </a:xfrm>
          <a:prstGeom prst="rect">
            <a:avLst/>
          </a:prstGeom>
          <a:noFill/>
        </p:spPr>
        <p:txBody>
          <a:bodyPr wrap="square" rtlCol="0">
            <a:spAutoFit/>
          </a:bodyPr>
          <a:lstStyle/>
          <a:p>
            <a:r>
              <a:rPr lang="it-IT" sz="2400" b="1" dirty="0">
                <a:latin typeface="+mj-lt"/>
              </a:rPr>
              <a:t>Tempo</a:t>
            </a:r>
            <a:r>
              <a:rPr lang="it-IT" dirty="0"/>
              <a:t> </a:t>
            </a:r>
          </a:p>
        </p:txBody>
      </p:sp>
      <p:sp>
        <p:nvSpPr>
          <p:cNvPr id="9" name="Content Placeholder 2">
            <a:extLst>
              <a:ext uri="{FF2B5EF4-FFF2-40B4-BE49-F238E27FC236}">
                <a16:creationId xmlns:a16="http://schemas.microsoft.com/office/drawing/2014/main" id="{914A829D-75E0-4DF8-86A1-16ABF92DA058}"/>
              </a:ext>
            </a:extLst>
          </p:cNvPr>
          <p:cNvSpPr txBox="1">
            <a:spLocks/>
          </p:cNvSpPr>
          <p:nvPr/>
        </p:nvSpPr>
        <p:spPr>
          <a:xfrm>
            <a:off x="1789843" y="4848736"/>
            <a:ext cx="10017843" cy="1943364"/>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it-IT" sz="2900" b="1" dirty="0">
                <a:solidFill>
                  <a:schemeClr val="tx1"/>
                </a:solidFill>
                <a:latin typeface="+mj-lt"/>
              </a:rPr>
              <a:t>UTC</a:t>
            </a:r>
            <a:r>
              <a:rPr lang="it-IT" sz="2900" dirty="0">
                <a:solidFill>
                  <a:schemeClr val="tx1"/>
                </a:solidFill>
                <a:latin typeface="+mj-lt"/>
              </a:rPr>
              <a:t> (</a:t>
            </a:r>
            <a:r>
              <a:rPr lang="it-IT" sz="2900" i="1" dirty="0">
                <a:solidFill>
                  <a:schemeClr val="tx1"/>
                </a:solidFill>
                <a:latin typeface="+mj-lt"/>
              </a:rPr>
              <a:t>Coordinated Universal Time</a:t>
            </a:r>
            <a:r>
              <a:rPr lang="it-IT" sz="2900" dirty="0">
                <a:solidFill>
                  <a:schemeClr val="tx1"/>
                </a:solidFill>
                <a:latin typeface="+mj-lt"/>
              </a:rPr>
              <a:t>), il fuso orario scelto come riferimento globale, coincide col tempo medio di Greenwich.</a:t>
            </a:r>
            <a:br>
              <a:rPr lang="it-IT" sz="2900" dirty="0">
                <a:solidFill>
                  <a:schemeClr val="tx1"/>
                </a:solidFill>
                <a:latin typeface="+mj-lt"/>
              </a:rPr>
            </a:br>
            <a:endParaRPr lang="it-IT" sz="2900" dirty="0">
              <a:solidFill>
                <a:schemeClr val="tx1"/>
              </a:solidFill>
              <a:latin typeface="+mj-lt"/>
            </a:endParaRPr>
          </a:p>
          <a:p>
            <a:r>
              <a:rPr lang="it-IT" sz="2900" b="1" dirty="0">
                <a:solidFill>
                  <a:schemeClr val="tx1"/>
                </a:solidFill>
                <a:latin typeface="+mj-lt"/>
              </a:rPr>
              <a:t>MET</a:t>
            </a:r>
            <a:r>
              <a:rPr lang="it-IT" sz="2900" dirty="0">
                <a:solidFill>
                  <a:schemeClr val="tx1"/>
                </a:solidFill>
                <a:latin typeface="+mj-lt"/>
              </a:rPr>
              <a:t> (</a:t>
            </a:r>
            <a:r>
              <a:rPr lang="it-IT" sz="2900" i="1" dirty="0">
                <a:solidFill>
                  <a:schemeClr val="tx1"/>
                </a:solidFill>
                <a:latin typeface="+mj-lt"/>
              </a:rPr>
              <a:t>Mission Elapsed Time</a:t>
            </a:r>
            <a:r>
              <a:rPr lang="it-IT" sz="2900" dirty="0">
                <a:solidFill>
                  <a:schemeClr val="tx1"/>
                </a:solidFill>
                <a:latin typeface="+mj-lt"/>
              </a:rPr>
              <a:t>), ovvero i secondi di tempo trascorsi dal 1 gennaio 2001 alle ore 00:00.  </a:t>
            </a:r>
            <a:br>
              <a:rPr lang="it-IT" sz="2900" dirty="0">
                <a:solidFill>
                  <a:schemeClr val="tx1"/>
                </a:solidFill>
                <a:latin typeface="+mj-lt"/>
              </a:rPr>
            </a:br>
            <a:endParaRPr lang="it-IT" sz="2900" dirty="0">
              <a:solidFill>
                <a:schemeClr val="tx1"/>
              </a:solidFill>
              <a:latin typeface="+mj-lt"/>
            </a:endParaRPr>
          </a:p>
          <a:p>
            <a:r>
              <a:rPr lang="it-IT" sz="2900" b="1" dirty="0">
                <a:solidFill>
                  <a:schemeClr val="tx1"/>
                </a:solidFill>
                <a:latin typeface="+mj-lt"/>
              </a:rPr>
              <a:t>MJD</a:t>
            </a:r>
            <a:r>
              <a:rPr lang="it-IT" sz="2900" dirty="0">
                <a:solidFill>
                  <a:schemeClr val="tx1"/>
                </a:solidFill>
                <a:latin typeface="+mj-lt"/>
              </a:rPr>
              <a:t> (</a:t>
            </a:r>
            <a:r>
              <a:rPr lang="it-IT" sz="2900" i="1" dirty="0">
                <a:solidFill>
                  <a:schemeClr val="tx1"/>
                </a:solidFill>
                <a:latin typeface="+mj-lt"/>
              </a:rPr>
              <a:t>Modified Julian Day</a:t>
            </a:r>
            <a:r>
              <a:rPr lang="it-IT" sz="2900" dirty="0">
                <a:solidFill>
                  <a:schemeClr val="tx1"/>
                </a:solidFill>
                <a:latin typeface="+mj-lt"/>
              </a:rPr>
              <a:t>), i giorni trascorsi a partire dalla mezzanotte del 17 Novembre 1958.</a:t>
            </a:r>
          </a:p>
        </p:txBody>
      </p:sp>
      <p:sp>
        <p:nvSpPr>
          <p:cNvPr id="10" name="TextBox 9">
            <a:extLst>
              <a:ext uri="{FF2B5EF4-FFF2-40B4-BE49-F238E27FC236}">
                <a16:creationId xmlns:a16="http://schemas.microsoft.com/office/drawing/2014/main" id="{0A92EABC-45F4-4F8F-9F15-BE3E82995FE0}"/>
              </a:ext>
            </a:extLst>
          </p:cNvPr>
          <p:cNvSpPr txBox="1"/>
          <p:nvPr/>
        </p:nvSpPr>
        <p:spPr>
          <a:xfrm>
            <a:off x="3395206" y="45778"/>
            <a:ext cx="6321287" cy="584775"/>
          </a:xfrm>
          <a:prstGeom prst="rect">
            <a:avLst/>
          </a:prstGeom>
          <a:noFill/>
        </p:spPr>
        <p:txBody>
          <a:bodyPr wrap="square" rtlCol="0">
            <a:spAutoFit/>
          </a:bodyPr>
          <a:lstStyle/>
          <a:p>
            <a:r>
              <a:rPr lang="it-IT" sz="3200" dirty="0">
                <a:latin typeface="+mj-lt"/>
              </a:rPr>
              <a:t>Unità di misura astronomiche</a:t>
            </a:r>
          </a:p>
        </p:txBody>
      </p:sp>
      <p:sp>
        <p:nvSpPr>
          <p:cNvPr id="6" name="Slide Number Placeholder 5">
            <a:extLst>
              <a:ext uri="{FF2B5EF4-FFF2-40B4-BE49-F238E27FC236}">
                <a16:creationId xmlns:a16="http://schemas.microsoft.com/office/drawing/2014/main" id="{002A28ED-ED22-4A0E-8FB0-49325775FE0E}"/>
              </a:ext>
            </a:extLst>
          </p:cNvPr>
          <p:cNvSpPr>
            <a:spLocks noGrp="1"/>
          </p:cNvSpPr>
          <p:nvPr>
            <p:ph type="sldNum" sz="quarter" idx="12"/>
          </p:nvPr>
        </p:nvSpPr>
        <p:spPr/>
        <p:txBody>
          <a:bodyPr/>
          <a:lstStyle/>
          <a:p>
            <a:r>
              <a:rPr lang="it-IT" dirty="0"/>
              <a:t>A</a:t>
            </a:r>
          </a:p>
        </p:txBody>
      </p:sp>
    </p:spTree>
    <p:extLst>
      <p:ext uri="{BB962C8B-B14F-4D97-AF65-F5344CB8AC3E}">
        <p14:creationId xmlns:p14="http://schemas.microsoft.com/office/powerpoint/2010/main" val="338151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A58D-74D7-4322-8F45-C6A1347CC165}"/>
              </a:ext>
            </a:extLst>
          </p:cNvPr>
          <p:cNvSpPr>
            <a:spLocks noGrp="1"/>
          </p:cNvSpPr>
          <p:nvPr>
            <p:ph type="title"/>
          </p:nvPr>
        </p:nvSpPr>
        <p:spPr>
          <a:xfrm>
            <a:off x="1630017" y="202758"/>
            <a:ext cx="10273086" cy="1229528"/>
          </a:xfrm>
        </p:spPr>
        <p:txBody>
          <a:bodyPr>
            <a:normAutofit/>
          </a:bodyPr>
          <a:lstStyle/>
          <a:p>
            <a:pPr algn="ctr"/>
            <a:r>
              <a:rPr lang="it-IT" sz="3200" dirty="0"/>
              <a:t>Coordinate celesti</a:t>
            </a:r>
            <a:br>
              <a:rPr lang="it-IT" sz="3200" dirty="0"/>
            </a:br>
            <a:endParaRPr lang="it-IT" sz="3200" dirty="0"/>
          </a:p>
        </p:txBody>
      </p:sp>
      <p:sp>
        <p:nvSpPr>
          <p:cNvPr id="3" name="Content Placeholder 2">
            <a:extLst>
              <a:ext uri="{FF2B5EF4-FFF2-40B4-BE49-F238E27FC236}">
                <a16:creationId xmlns:a16="http://schemas.microsoft.com/office/drawing/2014/main" id="{A0CDBFD9-7C8A-476E-80CE-D62A257FEFD8}"/>
              </a:ext>
            </a:extLst>
          </p:cNvPr>
          <p:cNvSpPr>
            <a:spLocks noGrp="1"/>
          </p:cNvSpPr>
          <p:nvPr>
            <p:ph idx="1"/>
          </p:nvPr>
        </p:nvSpPr>
        <p:spPr>
          <a:xfrm>
            <a:off x="1514592" y="1147413"/>
            <a:ext cx="2938138" cy="434897"/>
          </a:xfrm>
        </p:spPr>
        <p:txBody>
          <a:bodyPr>
            <a:normAutofit/>
          </a:bodyPr>
          <a:lstStyle/>
          <a:p>
            <a:r>
              <a:rPr lang="it-IT" sz="2000" dirty="0">
                <a:solidFill>
                  <a:schemeClr val="tx1"/>
                </a:solidFill>
                <a:latin typeface="+mj-lt"/>
              </a:rPr>
              <a:t>Coordinate azimutali: </a:t>
            </a:r>
            <a:endParaRPr lang="it-IT" sz="2000" dirty="0">
              <a:latin typeface="+mj-lt"/>
            </a:endParaRPr>
          </a:p>
          <a:p>
            <a:pPr marL="0" indent="0">
              <a:buNone/>
            </a:pPr>
            <a:endParaRPr lang="it-IT" sz="2000" dirty="0">
              <a:latin typeface="+mj-lt"/>
            </a:endParaRPr>
          </a:p>
          <a:p>
            <a:pPr lvl="1"/>
            <a:endParaRPr lang="it-IT" sz="1800" dirty="0">
              <a:latin typeface="+mj-lt"/>
            </a:endParaRPr>
          </a:p>
          <a:p>
            <a:pPr marL="0" indent="0">
              <a:buNone/>
            </a:pPr>
            <a:endParaRPr lang="it-IT" sz="2000" dirty="0">
              <a:latin typeface="+mj-lt"/>
            </a:endParaRPr>
          </a:p>
        </p:txBody>
      </p:sp>
      <p:pic>
        <p:nvPicPr>
          <p:cNvPr id="5" name="Picture 4" descr="A close up of a clock&#10;&#10;Description automatically generated">
            <a:extLst>
              <a:ext uri="{FF2B5EF4-FFF2-40B4-BE49-F238E27FC236}">
                <a16:creationId xmlns:a16="http://schemas.microsoft.com/office/drawing/2014/main" id="{316F3C5B-18B6-4973-88F6-35013F004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408" y="953652"/>
            <a:ext cx="2743341" cy="2292468"/>
          </a:xfrm>
          <a:prstGeom prst="rect">
            <a:avLst/>
          </a:prstGeom>
          <a:ln w="12700">
            <a:solidFill>
              <a:schemeClr val="accent1"/>
            </a:solidFill>
          </a:ln>
        </p:spPr>
      </p:pic>
      <p:pic>
        <p:nvPicPr>
          <p:cNvPr id="7" name="Picture 6" descr="A close up of an umbrella&#10;&#10;Description automatically generated">
            <a:extLst>
              <a:ext uri="{FF2B5EF4-FFF2-40B4-BE49-F238E27FC236}">
                <a16:creationId xmlns:a16="http://schemas.microsoft.com/office/drawing/2014/main" id="{D31A54EA-069A-4B24-BD6A-6FE16788A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808" y="4190775"/>
            <a:ext cx="2196832" cy="2242512"/>
          </a:xfrm>
          <a:prstGeom prst="rect">
            <a:avLst/>
          </a:prstGeom>
          <a:ln w="12700">
            <a:solidFill>
              <a:schemeClr val="accent1"/>
            </a:solidFill>
          </a:ln>
        </p:spPr>
      </p:pic>
      <p:pic>
        <p:nvPicPr>
          <p:cNvPr id="9" name="Picture 8" descr="A picture containing text, umbrella&#10;&#10;Description automatically generated">
            <a:extLst>
              <a:ext uri="{FF2B5EF4-FFF2-40B4-BE49-F238E27FC236}">
                <a16:creationId xmlns:a16="http://schemas.microsoft.com/office/drawing/2014/main" id="{78E40926-91EA-4EBF-B8AE-8C581AA23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962" y="2518563"/>
            <a:ext cx="3923141" cy="2646106"/>
          </a:xfrm>
          <a:prstGeom prst="rect">
            <a:avLst/>
          </a:prstGeom>
          <a:ln w="12700">
            <a:solidFill>
              <a:schemeClr val="accent1"/>
            </a:solidFill>
          </a:ln>
        </p:spPr>
      </p:pic>
      <p:sp>
        <p:nvSpPr>
          <p:cNvPr id="10" name="Content Placeholder 2">
            <a:extLst>
              <a:ext uri="{FF2B5EF4-FFF2-40B4-BE49-F238E27FC236}">
                <a16:creationId xmlns:a16="http://schemas.microsoft.com/office/drawing/2014/main" id="{207C0E67-1685-4F46-B148-0D00F0DAB873}"/>
              </a:ext>
            </a:extLst>
          </p:cNvPr>
          <p:cNvSpPr txBox="1">
            <a:spLocks/>
          </p:cNvSpPr>
          <p:nvPr/>
        </p:nvSpPr>
        <p:spPr>
          <a:xfrm>
            <a:off x="1514592" y="4016678"/>
            <a:ext cx="3187216" cy="4348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it-IT" sz="2000" dirty="0">
                <a:solidFill>
                  <a:schemeClr val="tx1"/>
                </a:solidFill>
                <a:latin typeface="+mj-lt"/>
              </a:rPr>
              <a:t>Coordinate equatoriali:</a:t>
            </a:r>
          </a:p>
          <a:p>
            <a:endParaRPr lang="it-IT" sz="2000" dirty="0">
              <a:latin typeface="+mj-lt"/>
            </a:endParaRPr>
          </a:p>
          <a:p>
            <a:endParaRPr lang="it-IT" sz="2000" dirty="0">
              <a:latin typeface="+mj-lt"/>
            </a:endParaRPr>
          </a:p>
          <a:p>
            <a:pPr marL="0" indent="0">
              <a:buFont typeface="Wingdings 3" charset="2"/>
              <a:buNone/>
            </a:pPr>
            <a:endParaRPr lang="it-IT" sz="2000" dirty="0">
              <a:latin typeface="+mj-lt"/>
            </a:endParaRPr>
          </a:p>
          <a:p>
            <a:endParaRPr lang="it-IT" sz="2000" dirty="0">
              <a:latin typeface="+mj-lt"/>
            </a:endParaRPr>
          </a:p>
          <a:p>
            <a:pPr marL="0" indent="0">
              <a:buFont typeface="Wingdings 3" charset="2"/>
              <a:buNone/>
            </a:pPr>
            <a:endParaRPr lang="it-IT" sz="2000" dirty="0">
              <a:latin typeface="+mj-lt"/>
            </a:endParaRPr>
          </a:p>
        </p:txBody>
      </p:sp>
      <p:sp>
        <p:nvSpPr>
          <p:cNvPr id="11" name="TextBox 10">
            <a:extLst>
              <a:ext uri="{FF2B5EF4-FFF2-40B4-BE49-F238E27FC236}">
                <a16:creationId xmlns:a16="http://schemas.microsoft.com/office/drawing/2014/main" id="{BE29494D-F11E-465F-A224-289727313027}"/>
              </a:ext>
            </a:extLst>
          </p:cNvPr>
          <p:cNvSpPr txBox="1"/>
          <p:nvPr/>
        </p:nvSpPr>
        <p:spPr>
          <a:xfrm>
            <a:off x="1798440" y="1582310"/>
            <a:ext cx="2266121" cy="646331"/>
          </a:xfrm>
          <a:prstGeom prst="rect">
            <a:avLst/>
          </a:prstGeom>
          <a:noFill/>
        </p:spPr>
        <p:txBody>
          <a:bodyPr wrap="square" rtlCol="0">
            <a:spAutoFit/>
          </a:bodyPr>
          <a:lstStyle/>
          <a:p>
            <a:r>
              <a:rPr lang="it-IT" dirty="0"/>
              <a:t>◦ </a:t>
            </a:r>
            <a:r>
              <a:rPr lang="it-IT" dirty="0">
                <a:latin typeface="+mj-lt"/>
              </a:rPr>
              <a:t>Azimut</a:t>
            </a:r>
          </a:p>
          <a:p>
            <a:r>
              <a:rPr lang="it-IT" dirty="0"/>
              <a:t>◦</a:t>
            </a:r>
            <a:r>
              <a:rPr lang="it-IT" dirty="0">
                <a:latin typeface="+mj-lt"/>
              </a:rPr>
              <a:t> Altitudine</a:t>
            </a:r>
          </a:p>
        </p:txBody>
      </p:sp>
      <p:sp>
        <p:nvSpPr>
          <p:cNvPr id="12" name="TextBox 11">
            <a:extLst>
              <a:ext uri="{FF2B5EF4-FFF2-40B4-BE49-F238E27FC236}">
                <a16:creationId xmlns:a16="http://schemas.microsoft.com/office/drawing/2014/main" id="{A3B84A77-CB8E-4129-9CCB-E35830ED8E4A}"/>
              </a:ext>
            </a:extLst>
          </p:cNvPr>
          <p:cNvSpPr txBox="1"/>
          <p:nvPr/>
        </p:nvSpPr>
        <p:spPr>
          <a:xfrm>
            <a:off x="1798439" y="4502384"/>
            <a:ext cx="2415751" cy="923330"/>
          </a:xfrm>
          <a:prstGeom prst="rect">
            <a:avLst/>
          </a:prstGeom>
          <a:noFill/>
        </p:spPr>
        <p:txBody>
          <a:bodyPr wrap="square" rtlCol="0">
            <a:spAutoFit/>
          </a:bodyPr>
          <a:lstStyle/>
          <a:p>
            <a:r>
              <a:rPr lang="it-IT" dirty="0"/>
              <a:t>◦</a:t>
            </a:r>
            <a:r>
              <a:rPr lang="it-IT" dirty="0">
                <a:latin typeface="+mj-lt"/>
              </a:rPr>
              <a:t> Ascensione Retta RA</a:t>
            </a:r>
          </a:p>
          <a:p>
            <a:r>
              <a:rPr lang="it-IT" dirty="0"/>
              <a:t>◦</a:t>
            </a:r>
            <a:r>
              <a:rPr lang="it-IT" dirty="0">
                <a:latin typeface="+mj-lt"/>
              </a:rPr>
              <a:t> Declinazione DEC</a:t>
            </a:r>
          </a:p>
          <a:p>
            <a:endParaRPr lang="it-IT" dirty="0"/>
          </a:p>
        </p:txBody>
      </p:sp>
      <p:sp>
        <p:nvSpPr>
          <p:cNvPr id="14" name="Content Placeholder 2">
            <a:extLst>
              <a:ext uri="{FF2B5EF4-FFF2-40B4-BE49-F238E27FC236}">
                <a16:creationId xmlns:a16="http://schemas.microsoft.com/office/drawing/2014/main" id="{ECDA201C-80DD-467C-87BD-BBD849F63E91}"/>
              </a:ext>
            </a:extLst>
          </p:cNvPr>
          <p:cNvSpPr txBox="1">
            <a:spLocks/>
          </p:cNvSpPr>
          <p:nvPr/>
        </p:nvSpPr>
        <p:spPr>
          <a:xfrm>
            <a:off x="8719799" y="1143212"/>
            <a:ext cx="2938138" cy="4348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it-IT" sz="2000" dirty="0">
                <a:solidFill>
                  <a:schemeClr val="tx1"/>
                </a:solidFill>
                <a:latin typeface="+mj-lt"/>
              </a:rPr>
              <a:t>Coordinate galattiche: </a:t>
            </a:r>
            <a:endParaRPr lang="it-IT" sz="2000" dirty="0">
              <a:latin typeface="+mj-lt"/>
            </a:endParaRPr>
          </a:p>
          <a:p>
            <a:pPr marL="0" indent="0">
              <a:buFont typeface="Wingdings 3" charset="2"/>
              <a:buNone/>
            </a:pPr>
            <a:endParaRPr lang="it-IT" sz="2000" dirty="0">
              <a:latin typeface="+mj-lt"/>
            </a:endParaRPr>
          </a:p>
          <a:p>
            <a:pPr lvl="1"/>
            <a:endParaRPr lang="it-IT" sz="1800" dirty="0">
              <a:latin typeface="+mj-lt"/>
            </a:endParaRPr>
          </a:p>
          <a:p>
            <a:pPr marL="0" indent="0">
              <a:buFont typeface="Wingdings 3" charset="2"/>
              <a:buNone/>
            </a:pPr>
            <a:endParaRPr lang="it-IT" sz="2000" dirty="0">
              <a:latin typeface="+mj-lt"/>
            </a:endParaRPr>
          </a:p>
        </p:txBody>
      </p:sp>
      <p:sp>
        <p:nvSpPr>
          <p:cNvPr id="17" name="TextBox 16">
            <a:extLst>
              <a:ext uri="{FF2B5EF4-FFF2-40B4-BE49-F238E27FC236}">
                <a16:creationId xmlns:a16="http://schemas.microsoft.com/office/drawing/2014/main" id="{57DAE4BB-EFC6-4178-88A9-CA9F4D0D956A}"/>
              </a:ext>
            </a:extLst>
          </p:cNvPr>
          <p:cNvSpPr txBox="1"/>
          <p:nvPr/>
        </p:nvSpPr>
        <p:spPr>
          <a:xfrm>
            <a:off x="9139295" y="1578109"/>
            <a:ext cx="2827417" cy="923330"/>
          </a:xfrm>
          <a:prstGeom prst="rect">
            <a:avLst/>
          </a:prstGeom>
          <a:noFill/>
        </p:spPr>
        <p:txBody>
          <a:bodyPr wrap="square" rtlCol="0">
            <a:spAutoFit/>
          </a:bodyPr>
          <a:lstStyle/>
          <a:p>
            <a:r>
              <a:rPr lang="it-IT" dirty="0"/>
              <a:t>◦</a:t>
            </a:r>
            <a:r>
              <a:rPr lang="it-IT" dirty="0">
                <a:latin typeface="+mj-lt"/>
              </a:rPr>
              <a:t> Longitudine Galattica l</a:t>
            </a:r>
          </a:p>
          <a:p>
            <a:r>
              <a:rPr lang="it-IT" dirty="0"/>
              <a:t>◦</a:t>
            </a:r>
            <a:r>
              <a:rPr lang="it-IT" dirty="0">
                <a:latin typeface="+mj-lt"/>
              </a:rPr>
              <a:t> Latitudine Galattica b</a:t>
            </a:r>
          </a:p>
          <a:p>
            <a:endParaRPr lang="it-IT" dirty="0"/>
          </a:p>
        </p:txBody>
      </p:sp>
      <p:sp>
        <p:nvSpPr>
          <p:cNvPr id="18" name="TextBox 17">
            <a:extLst>
              <a:ext uri="{FF2B5EF4-FFF2-40B4-BE49-F238E27FC236}">
                <a16:creationId xmlns:a16="http://schemas.microsoft.com/office/drawing/2014/main" id="{5669B637-479E-40A2-816F-B13127AC69F3}"/>
              </a:ext>
            </a:extLst>
          </p:cNvPr>
          <p:cNvSpPr txBox="1"/>
          <p:nvPr/>
        </p:nvSpPr>
        <p:spPr>
          <a:xfrm>
            <a:off x="9247361" y="5117937"/>
            <a:ext cx="3085106" cy="307777"/>
          </a:xfrm>
          <a:prstGeom prst="rect">
            <a:avLst/>
          </a:prstGeom>
          <a:noFill/>
        </p:spPr>
        <p:txBody>
          <a:bodyPr wrap="square" rtlCol="0">
            <a:spAutoFit/>
          </a:bodyPr>
          <a:lstStyle/>
          <a:p>
            <a:r>
              <a:rPr lang="it-IT" sz="1400" dirty="0">
                <a:latin typeface="+mj-lt"/>
              </a:rPr>
              <a:t>Credit: Pierre Auger Collaboration</a:t>
            </a:r>
          </a:p>
        </p:txBody>
      </p:sp>
      <p:sp>
        <p:nvSpPr>
          <p:cNvPr id="19" name="TextBox 18">
            <a:extLst>
              <a:ext uri="{FF2B5EF4-FFF2-40B4-BE49-F238E27FC236}">
                <a16:creationId xmlns:a16="http://schemas.microsoft.com/office/drawing/2014/main" id="{7E4F3028-0797-4160-B3DB-0BE1045E50BA}"/>
              </a:ext>
            </a:extLst>
          </p:cNvPr>
          <p:cNvSpPr txBox="1"/>
          <p:nvPr/>
        </p:nvSpPr>
        <p:spPr>
          <a:xfrm>
            <a:off x="4807257" y="3238750"/>
            <a:ext cx="2743341" cy="307777"/>
          </a:xfrm>
          <a:prstGeom prst="rect">
            <a:avLst/>
          </a:prstGeom>
          <a:noFill/>
        </p:spPr>
        <p:txBody>
          <a:bodyPr wrap="square" rtlCol="0">
            <a:spAutoFit/>
          </a:bodyPr>
          <a:lstStyle/>
          <a:p>
            <a:r>
              <a:rPr lang="it-IT" sz="1400" dirty="0">
                <a:latin typeface="+mj-lt"/>
              </a:rPr>
              <a:t>Credit: Wikimedia Commons</a:t>
            </a:r>
          </a:p>
        </p:txBody>
      </p:sp>
      <p:sp>
        <p:nvSpPr>
          <p:cNvPr id="20" name="TextBox 19">
            <a:extLst>
              <a:ext uri="{FF2B5EF4-FFF2-40B4-BE49-F238E27FC236}">
                <a16:creationId xmlns:a16="http://schemas.microsoft.com/office/drawing/2014/main" id="{0D4CE2AD-9828-41C8-8E1F-B66C413BFB11}"/>
              </a:ext>
            </a:extLst>
          </p:cNvPr>
          <p:cNvSpPr txBox="1"/>
          <p:nvPr/>
        </p:nvSpPr>
        <p:spPr>
          <a:xfrm>
            <a:off x="4615814" y="6433287"/>
            <a:ext cx="2909454" cy="307777"/>
          </a:xfrm>
          <a:prstGeom prst="rect">
            <a:avLst/>
          </a:prstGeom>
          <a:noFill/>
        </p:spPr>
        <p:txBody>
          <a:bodyPr wrap="square" rtlCol="0">
            <a:spAutoFit/>
          </a:bodyPr>
          <a:lstStyle/>
          <a:p>
            <a:r>
              <a:rPr lang="it-IT" sz="1400" dirty="0">
                <a:latin typeface="+mj-lt"/>
              </a:rPr>
              <a:t>Credit: http://comet.iaps.inaf.it/</a:t>
            </a:r>
          </a:p>
        </p:txBody>
      </p:sp>
      <p:sp>
        <p:nvSpPr>
          <p:cNvPr id="6" name="Slide Number Placeholder 5">
            <a:extLst>
              <a:ext uri="{FF2B5EF4-FFF2-40B4-BE49-F238E27FC236}">
                <a16:creationId xmlns:a16="http://schemas.microsoft.com/office/drawing/2014/main" id="{1879592B-9A77-4954-BAA5-87338BBB9E87}"/>
              </a:ext>
            </a:extLst>
          </p:cNvPr>
          <p:cNvSpPr>
            <a:spLocks noGrp="1"/>
          </p:cNvSpPr>
          <p:nvPr>
            <p:ph type="sldNum" sz="quarter" idx="12"/>
          </p:nvPr>
        </p:nvSpPr>
        <p:spPr/>
        <p:txBody>
          <a:bodyPr/>
          <a:lstStyle/>
          <a:p>
            <a:r>
              <a:rPr lang="it-IT" dirty="0"/>
              <a:t>B</a:t>
            </a:r>
          </a:p>
        </p:txBody>
      </p:sp>
    </p:spTree>
    <p:extLst>
      <p:ext uri="{BB962C8B-B14F-4D97-AF65-F5344CB8AC3E}">
        <p14:creationId xmlns:p14="http://schemas.microsoft.com/office/powerpoint/2010/main" val="421093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C398-0E7B-4B71-9051-93BB64B239B3}"/>
              </a:ext>
            </a:extLst>
          </p:cNvPr>
          <p:cNvSpPr>
            <a:spLocks noGrp="1"/>
          </p:cNvSpPr>
          <p:nvPr>
            <p:ph type="title"/>
          </p:nvPr>
        </p:nvSpPr>
        <p:spPr>
          <a:xfrm>
            <a:off x="1661823" y="624110"/>
            <a:ext cx="10530177" cy="1280890"/>
          </a:xfrm>
        </p:spPr>
        <p:txBody>
          <a:bodyPr>
            <a:normAutofit/>
          </a:bodyPr>
          <a:lstStyle/>
          <a:p>
            <a:pPr algn="ctr"/>
            <a:r>
              <a:rPr lang="it-IT" sz="3200" dirty="0"/>
              <a:t>Beaming relativistico e Moti superluminali </a:t>
            </a:r>
          </a:p>
        </p:txBody>
      </p:sp>
      <p:sp>
        <p:nvSpPr>
          <p:cNvPr id="3" name="Content Placeholder 2">
            <a:extLst>
              <a:ext uri="{FF2B5EF4-FFF2-40B4-BE49-F238E27FC236}">
                <a16:creationId xmlns:a16="http://schemas.microsoft.com/office/drawing/2014/main" id="{8E3DC6EF-00B3-462F-859B-659C32F2C326}"/>
              </a:ext>
            </a:extLst>
          </p:cNvPr>
          <p:cNvSpPr>
            <a:spLocks noGrp="1"/>
          </p:cNvSpPr>
          <p:nvPr>
            <p:ph idx="1"/>
          </p:nvPr>
        </p:nvSpPr>
        <p:spPr>
          <a:xfrm>
            <a:off x="2451731" y="1463040"/>
            <a:ext cx="8915400" cy="4972594"/>
          </a:xfrm>
        </p:spPr>
        <p:txBody>
          <a:bodyPr>
            <a:normAutofit/>
          </a:bodyPr>
          <a:lstStyle/>
          <a:p>
            <a:r>
              <a:rPr lang="it-IT" dirty="0">
                <a:solidFill>
                  <a:schemeClr val="tx1"/>
                </a:solidFill>
                <a:latin typeface="+mj-lt"/>
              </a:rPr>
              <a:t>L’effetto di </a:t>
            </a:r>
            <a:r>
              <a:rPr lang="it-IT" i="1" dirty="0">
                <a:solidFill>
                  <a:schemeClr val="tx1"/>
                </a:solidFill>
                <a:latin typeface="+mj-lt"/>
              </a:rPr>
              <a:t>Beaming </a:t>
            </a:r>
            <a:r>
              <a:rPr lang="it-IT" dirty="0">
                <a:solidFill>
                  <a:schemeClr val="tx1"/>
                </a:solidFill>
                <a:latin typeface="+mj-lt"/>
              </a:rPr>
              <a:t>relativistico consiste nell’aumento della luminosità apparente di una sorgente, ed è dovuto al fatto che quest’ultima si muove con velocità relativistica entro un cono di piccola apertura lungo la direzione dell’osservatore.                     Asimmetria AGN: </a:t>
            </a:r>
            <a:r>
              <a:rPr lang="it-IT" i="1" dirty="0">
                <a:solidFill>
                  <a:schemeClr val="tx1"/>
                </a:solidFill>
                <a:latin typeface="+mj-lt"/>
              </a:rPr>
              <a:t>one sided jets</a:t>
            </a:r>
            <a:r>
              <a:rPr lang="it-IT" dirty="0">
                <a:solidFill>
                  <a:schemeClr val="tx1"/>
                </a:solidFill>
                <a:latin typeface="+mj-lt"/>
              </a:rPr>
              <a:t>.</a:t>
            </a:r>
            <a:br>
              <a:rPr lang="it-IT" dirty="0">
                <a:solidFill>
                  <a:schemeClr val="tx1"/>
                </a:solidFill>
                <a:latin typeface="+mj-lt"/>
              </a:rPr>
            </a:br>
            <a:br>
              <a:rPr lang="it-IT" dirty="0">
                <a:latin typeface="+mj-lt"/>
              </a:rPr>
            </a:br>
            <a:endParaRPr lang="it-IT" dirty="0">
              <a:latin typeface="+mj-lt"/>
            </a:endParaRPr>
          </a:p>
          <a:p>
            <a:endParaRPr lang="it-IT" dirty="0">
              <a:latin typeface="+mj-lt"/>
            </a:endParaRPr>
          </a:p>
          <a:p>
            <a:endParaRPr lang="it-IT" dirty="0">
              <a:latin typeface="+mj-lt"/>
            </a:endParaRPr>
          </a:p>
          <a:p>
            <a:endParaRPr lang="it-IT" dirty="0">
              <a:latin typeface="+mj-lt"/>
            </a:endParaRPr>
          </a:p>
          <a:p>
            <a:endParaRPr lang="it-IT" dirty="0">
              <a:latin typeface="+mj-lt"/>
            </a:endParaRPr>
          </a:p>
          <a:p>
            <a:r>
              <a:rPr lang="it-IT" dirty="0">
                <a:solidFill>
                  <a:schemeClr val="tx1"/>
                </a:solidFill>
                <a:latin typeface="+mj-lt"/>
              </a:rPr>
              <a:t>Nei blazar si osservano regioni in moto con componenti della velocità apparentemente superiori a quella di propagazione della luce nel vuoto.</a:t>
            </a:r>
            <a:br>
              <a:rPr lang="it-IT" dirty="0">
                <a:solidFill>
                  <a:schemeClr val="tx1"/>
                </a:solidFill>
                <a:latin typeface="+mj-lt"/>
              </a:rPr>
            </a:br>
            <a:endParaRPr lang="it-IT" dirty="0">
              <a:solidFill>
                <a:schemeClr val="tx1"/>
              </a:solidFill>
              <a:latin typeface="+mj-lt"/>
            </a:endParaRPr>
          </a:p>
        </p:txBody>
      </p:sp>
      <p:pic>
        <p:nvPicPr>
          <p:cNvPr id="5" name="Picture 4" descr="A close up of a watch&#10;&#10;Description automatically generated">
            <a:extLst>
              <a:ext uri="{FF2B5EF4-FFF2-40B4-BE49-F238E27FC236}">
                <a16:creationId xmlns:a16="http://schemas.microsoft.com/office/drawing/2014/main" id="{FFEEA202-782E-4725-84A3-C451245FF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755" y="3394041"/>
            <a:ext cx="4242018" cy="609631"/>
          </a:xfrm>
          <a:prstGeom prst="rect">
            <a:avLst/>
          </a:prstGeom>
        </p:spPr>
      </p:pic>
      <p:pic>
        <p:nvPicPr>
          <p:cNvPr id="7" name="Picture 6" descr="A close up of a clock&#10;&#10;Description automatically generated">
            <a:extLst>
              <a:ext uri="{FF2B5EF4-FFF2-40B4-BE49-F238E27FC236}">
                <a16:creationId xmlns:a16="http://schemas.microsoft.com/office/drawing/2014/main" id="{6579BEBB-FB4F-4936-AE21-7F051AA6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755" y="2747748"/>
            <a:ext cx="2825895" cy="596931"/>
          </a:xfrm>
          <a:prstGeom prst="rect">
            <a:avLst/>
          </a:prstGeom>
        </p:spPr>
      </p:pic>
      <p:pic>
        <p:nvPicPr>
          <p:cNvPr id="9" name="Picture 8" descr="A picture containing object, orange, clock, hanging&#10;&#10;Description automatically generated">
            <a:extLst>
              <a:ext uri="{FF2B5EF4-FFF2-40B4-BE49-F238E27FC236}">
                <a16:creationId xmlns:a16="http://schemas.microsoft.com/office/drawing/2014/main" id="{4EB56EE4-9F1B-4BD6-9636-F8EC57ED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755" y="3949337"/>
            <a:ext cx="1987652" cy="622332"/>
          </a:xfrm>
          <a:prstGeom prst="rect">
            <a:avLst/>
          </a:prstGeom>
        </p:spPr>
      </p:pic>
      <p:pic>
        <p:nvPicPr>
          <p:cNvPr id="11" name="Picture 10" descr="A close up of a clock&#10;&#10;Description automatically generated">
            <a:extLst>
              <a:ext uri="{FF2B5EF4-FFF2-40B4-BE49-F238E27FC236}">
                <a16:creationId xmlns:a16="http://schemas.microsoft.com/office/drawing/2014/main" id="{61457317-5561-4539-A1EE-B5B8805B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9755" y="5492713"/>
            <a:ext cx="2089257" cy="527077"/>
          </a:xfrm>
          <a:prstGeom prst="rect">
            <a:avLst/>
          </a:prstGeom>
        </p:spPr>
      </p:pic>
      <p:pic>
        <p:nvPicPr>
          <p:cNvPr id="13" name="Picture 12">
            <a:extLst>
              <a:ext uri="{FF2B5EF4-FFF2-40B4-BE49-F238E27FC236}">
                <a16:creationId xmlns:a16="http://schemas.microsoft.com/office/drawing/2014/main" id="{FBA4F44E-EF47-4CD1-8D43-E3FBF63825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158" y="5547579"/>
            <a:ext cx="2622685" cy="260363"/>
          </a:xfrm>
          <a:prstGeom prst="rect">
            <a:avLst/>
          </a:prstGeom>
        </p:spPr>
      </p:pic>
      <p:sp>
        <p:nvSpPr>
          <p:cNvPr id="6" name="Slide Number Placeholder 5">
            <a:extLst>
              <a:ext uri="{FF2B5EF4-FFF2-40B4-BE49-F238E27FC236}">
                <a16:creationId xmlns:a16="http://schemas.microsoft.com/office/drawing/2014/main" id="{89CA8D2D-2048-4C12-9E1F-1C49DD0D9A4A}"/>
              </a:ext>
            </a:extLst>
          </p:cNvPr>
          <p:cNvSpPr>
            <a:spLocks noGrp="1"/>
          </p:cNvSpPr>
          <p:nvPr>
            <p:ph type="sldNum" sz="quarter" idx="12"/>
          </p:nvPr>
        </p:nvSpPr>
        <p:spPr/>
        <p:txBody>
          <a:bodyPr/>
          <a:lstStyle/>
          <a:p>
            <a:r>
              <a:rPr lang="it-IT" dirty="0"/>
              <a:t>C</a:t>
            </a:r>
          </a:p>
        </p:txBody>
      </p:sp>
    </p:spTree>
    <p:extLst>
      <p:ext uri="{BB962C8B-B14F-4D97-AF65-F5344CB8AC3E}">
        <p14:creationId xmlns:p14="http://schemas.microsoft.com/office/powerpoint/2010/main" val="125616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E082-36AD-47B7-B054-E1A7C9EDC590}"/>
              </a:ext>
            </a:extLst>
          </p:cNvPr>
          <p:cNvSpPr>
            <a:spLocks noGrp="1"/>
          </p:cNvSpPr>
          <p:nvPr>
            <p:ph type="title"/>
          </p:nvPr>
        </p:nvSpPr>
        <p:spPr>
          <a:xfrm>
            <a:off x="1645920" y="624110"/>
            <a:ext cx="10487769" cy="1280890"/>
          </a:xfrm>
        </p:spPr>
        <p:txBody>
          <a:bodyPr>
            <a:normAutofit/>
          </a:bodyPr>
          <a:lstStyle/>
          <a:p>
            <a:pPr algn="ctr"/>
            <a:r>
              <a:rPr lang="it-IT" sz="3200" dirty="0"/>
              <a:t>Effetto Compton Inverso</a:t>
            </a:r>
          </a:p>
        </p:txBody>
      </p:sp>
      <p:pic>
        <p:nvPicPr>
          <p:cNvPr id="5" name="Content Placeholder 4" descr="A picture containing clock&#10;&#10;Description automatically generated">
            <a:extLst>
              <a:ext uri="{FF2B5EF4-FFF2-40B4-BE49-F238E27FC236}">
                <a16:creationId xmlns:a16="http://schemas.microsoft.com/office/drawing/2014/main" id="{0E77940B-48F0-4F0F-9766-2B291565A5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782" y="4205447"/>
            <a:ext cx="5547162" cy="2368550"/>
          </a:xfrm>
          <a:ln w="12700">
            <a:solidFill>
              <a:schemeClr val="accent1"/>
            </a:solidFill>
          </a:ln>
        </p:spPr>
      </p:pic>
      <p:sp>
        <p:nvSpPr>
          <p:cNvPr id="6" name="TextBox 5">
            <a:extLst>
              <a:ext uri="{FF2B5EF4-FFF2-40B4-BE49-F238E27FC236}">
                <a16:creationId xmlns:a16="http://schemas.microsoft.com/office/drawing/2014/main" id="{C457DFCA-6881-40D4-99AE-1181FC2AC000}"/>
              </a:ext>
            </a:extLst>
          </p:cNvPr>
          <p:cNvSpPr txBox="1"/>
          <p:nvPr/>
        </p:nvSpPr>
        <p:spPr>
          <a:xfrm>
            <a:off x="2725782" y="2026357"/>
            <a:ext cx="8473440" cy="1754326"/>
          </a:xfrm>
          <a:prstGeom prst="rect">
            <a:avLst/>
          </a:prstGeom>
          <a:noFill/>
        </p:spPr>
        <p:txBody>
          <a:bodyPr wrap="square" rtlCol="0">
            <a:spAutoFit/>
          </a:bodyPr>
          <a:lstStyle/>
          <a:p>
            <a:r>
              <a:rPr lang="it-IT" dirty="0">
                <a:latin typeface="+mj-lt"/>
              </a:rPr>
              <a:t>Lo </a:t>
            </a:r>
            <a:r>
              <a:rPr lang="it-IT" i="1" dirty="0">
                <a:latin typeface="+mj-lt"/>
              </a:rPr>
              <a:t>scattering</a:t>
            </a:r>
            <a:r>
              <a:rPr lang="it-IT" dirty="0">
                <a:latin typeface="+mj-lt"/>
              </a:rPr>
              <a:t> Compton Inverso consiste nella diffusione di un elettrone relativistico da parte di un fotone poco energetico (per es. </a:t>
            </a:r>
            <a:r>
              <a:rPr lang="el-GR" dirty="0">
                <a:latin typeface="+mj-lt"/>
              </a:rPr>
              <a:t>γ</a:t>
            </a:r>
            <a:r>
              <a:rPr lang="it-IT" dirty="0">
                <a:latin typeface="+mj-lt"/>
              </a:rPr>
              <a:t> ≈ 1000).</a:t>
            </a:r>
          </a:p>
          <a:p>
            <a:r>
              <a:rPr lang="it-IT" dirty="0">
                <a:latin typeface="+mj-lt"/>
              </a:rPr>
              <a:t>Durante l’urto l’elettrone cede parte della sua energia al fotone, la cui frequenza aumenta di un fattore </a:t>
            </a:r>
            <a:r>
              <a:rPr lang="it-IT" i="1" dirty="0">
                <a:latin typeface="+mj-lt"/>
              </a:rPr>
              <a:t>γ</a:t>
            </a:r>
            <a:r>
              <a:rPr lang="it-IT" baseline="30000" dirty="0">
                <a:latin typeface="+mj-lt"/>
              </a:rPr>
              <a:t> 2</a:t>
            </a:r>
            <a:r>
              <a:rPr lang="it-IT" dirty="0">
                <a:latin typeface="+mj-lt"/>
              </a:rPr>
              <a:t> .</a:t>
            </a:r>
            <a:br>
              <a:rPr lang="it-IT" dirty="0">
                <a:latin typeface="+mj-lt"/>
              </a:rPr>
            </a:br>
            <a:br>
              <a:rPr lang="it-IT" dirty="0"/>
            </a:br>
            <a:endParaRPr lang="it-IT" dirty="0"/>
          </a:p>
        </p:txBody>
      </p:sp>
      <p:pic>
        <p:nvPicPr>
          <p:cNvPr id="8" name="Picture 7" descr="A close up of a clock&#10;&#10;Description automatically generated">
            <a:extLst>
              <a:ext uri="{FF2B5EF4-FFF2-40B4-BE49-F238E27FC236}">
                <a16:creationId xmlns:a16="http://schemas.microsoft.com/office/drawing/2014/main" id="{D16544A7-230F-4F74-BE3E-B268F35F7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589" y="3358608"/>
            <a:ext cx="2421314" cy="698863"/>
          </a:xfrm>
          <a:prstGeom prst="rect">
            <a:avLst/>
          </a:prstGeom>
        </p:spPr>
      </p:pic>
      <p:pic>
        <p:nvPicPr>
          <p:cNvPr id="10" name="Picture 9">
            <a:extLst>
              <a:ext uri="{FF2B5EF4-FFF2-40B4-BE49-F238E27FC236}">
                <a16:creationId xmlns:a16="http://schemas.microsoft.com/office/drawing/2014/main" id="{CC1CB086-3838-44E0-8205-25BBD53DA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4" y="3477541"/>
            <a:ext cx="1816809" cy="347114"/>
          </a:xfrm>
          <a:prstGeom prst="rect">
            <a:avLst/>
          </a:prstGeom>
        </p:spPr>
      </p:pic>
      <p:pic>
        <p:nvPicPr>
          <p:cNvPr id="12" name="Picture 11" descr="A close up of a clock&#10;&#10;Description automatically generated">
            <a:extLst>
              <a:ext uri="{FF2B5EF4-FFF2-40B4-BE49-F238E27FC236}">
                <a16:creationId xmlns:a16="http://schemas.microsoft.com/office/drawing/2014/main" id="{D260401E-A858-4C8B-9257-B54995E7E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3900" y="4373779"/>
            <a:ext cx="2016351" cy="43576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E5242C0-F278-4000-B165-AD591619A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3899" y="5135929"/>
            <a:ext cx="2016351" cy="586067"/>
          </a:xfrm>
          <a:prstGeom prst="rect">
            <a:avLst/>
          </a:prstGeom>
        </p:spPr>
      </p:pic>
      <p:sp>
        <p:nvSpPr>
          <p:cNvPr id="4" name="Slide Number Placeholder 3">
            <a:extLst>
              <a:ext uri="{FF2B5EF4-FFF2-40B4-BE49-F238E27FC236}">
                <a16:creationId xmlns:a16="http://schemas.microsoft.com/office/drawing/2014/main" id="{0B0D993F-93FF-46B5-A04C-03104541B80B}"/>
              </a:ext>
            </a:extLst>
          </p:cNvPr>
          <p:cNvSpPr>
            <a:spLocks noGrp="1"/>
          </p:cNvSpPr>
          <p:nvPr>
            <p:ph type="sldNum" sz="quarter" idx="12"/>
          </p:nvPr>
        </p:nvSpPr>
        <p:spPr/>
        <p:txBody>
          <a:bodyPr/>
          <a:lstStyle/>
          <a:p>
            <a:r>
              <a:rPr lang="it-IT" dirty="0"/>
              <a:t>D</a:t>
            </a:r>
          </a:p>
        </p:txBody>
      </p:sp>
    </p:spTree>
    <p:extLst>
      <p:ext uri="{BB962C8B-B14F-4D97-AF65-F5344CB8AC3E}">
        <p14:creationId xmlns:p14="http://schemas.microsoft.com/office/powerpoint/2010/main" val="1804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D2D2-38DF-4610-9BDF-336ACC5AB9C9}"/>
              </a:ext>
            </a:extLst>
          </p:cNvPr>
          <p:cNvSpPr>
            <a:spLocks noGrp="1"/>
          </p:cNvSpPr>
          <p:nvPr>
            <p:ph type="title"/>
          </p:nvPr>
        </p:nvSpPr>
        <p:spPr>
          <a:xfrm>
            <a:off x="2701523" y="3670790"/>
            <a:ext cx="8911687" cy="1280890"/>
          </a:xfrm>
        </p:spPr>
        <p:txBody>
          <a:bodyPr>
            <a:normAutofit/>
          </a:bodyPr>
          <a:lstStyle/>
          <a:p>
            <a:r>
              <a:rPr lang="it-IT" sz="3200" dirty="0"/>
              <a:t>Produzione di coppie</a:t>
            </a:r>
          </a:p>
        </p:txBody>
      </p:sp>
      <p:pic>
        <p:nvPicPr>
          <p:cNvPr id="5" name="Content Placeholder 4" descr="A picture containing sitting, drawing, wire, looking&#10;&#10;Description automatically generated">
            <a:extLst>
              <a:ext uri="{FF2B5EF4-FFF2-40B4-BE49-F238E27FC236}">
                <a16:creationId xmlns:a16="http://schemas.microsoft.com/office/drawing/2014/main" id="{508C4708-1F68-4C5C-8D07-9A4EDA9449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0326" y="2416188"/>
            <a:ext cx="2870348" cy="2756042"/>
          </a:xfrm>
          <a:ln w="12700">
            <a:solidFill>
              <a:schemeClr val="accent1"/>
            </a:solidFill>
          </a:ln>
        </p:spPr>
      </p:pic>
      <p:sp>
        <p:nvSpPr>
          <p:cNvPr id="9" name="TextBox 8">
            <a:extLst>
              <a:ext uri="{FF2B5EF4-FFF2-40B4-BE49-F238E27FC236}">
                <a16:creationId xmlns:a16="http://schemas.microsoft.com/office/drawing/2014/main" id="{326D4A9D-C146-4450-AB9C-31FF8FDF68EF}"/>
              </a:ext>
            </a:extLst>
          </p:cNvPr>
          <p:cNvSpPr txBox="1"/>
          <p:nvPr/>
        </p:nvSpPr>
        <p:spPr>
          <a:xfrm>
            <a:off x="8462838" y="5172230"/>
            <a:ext cx="3729162" cy="307777"/>
          </a:xfrm>
          <a:prstGeom prst="rect">
            <a:avLst/>
          </a:prstGeom>
          <a:noFill/>
        </p:spPr>
        <p:txBody>
          <a:bodyPr wrap="square" rtlCol="0">
            <a:spAutoFit/>
          </a:bodyPr>
          <a:lstStyle/>
          <a:p>
            <a:r>
              <a:rPr lang="it-IT" sz="1400" dirty="0">
                <a:latin typeface="+mj-lt"/>
              </a:rPr>
              <a:t>Credit: Beckmann &amp; Shrader, 2012</a:t>
            </a:r>
          </a:p>
        </p:txBody>
      </p:sp>
      <p:sp>
        <p:nvSpPr>
          <p:cNvPr id="10" name="TextBox 9">
            <a:extLst>
              <a:ext uri="{FF2B5EF4-FFF2-40B4-BE49-F238E27FC236}">
                <a16:creationId xmlns:a16="http://schemas.microsoft.com/office/drawing/2014/main" id="{749B5AE7-F83F-4AF8-8182-2675653A6C50}"/>
              </a:ext>
            </a:extLst>
          </p:cNvPr>
          <p:cNvSpPr txBox="1"/>
          <p:nvPr/>
        </p:nvSpPr>
        <p:spPr>
          <a:xfrm>
            <a:off x="2644043" y="1039937"/>
            <a:ext cx="9026649" cy="1754326"/>
          </a:xfrm>
          <a:prstGeom prst="rect">
            <a:avLst/>
          </a:prstGeom>
          <a:noFill/>
        </p:spPr>
        <p:txBody>
          <a:bodyPr wrap="square" rtlCol="0">
            <a:spAutoFit/>
          </a:bodyPr>
          <a:lstStyle/>
          <a:p>
            <a:r>
              <a:rPr lang="it-IT" dirty="0">
                <a:latin typeface="+mj-lt"/>
              </a:rPr>
              <a:t>La radiazione di sincrotrone è costituita dall’emissione di fotoni generalmente in banda radio da parte di elettroni ultrarelativistici accelerati da forti campi magnetici. Questa perdita di energia per irraggiamento è una forma di </a:t>
            </a:r>
            <a:r>
              <a:rPr lang="it-IT" i="1" dirty="0">
                <a:latin typeface="+mj-lt"/>
              </a:rPr>
              <a:t>magnetobremsstrahlung</a:t>
            </a:r>
            <a:r>
              <a:rPr lang="it-IT" dirty="0">
                <a:latin typeface="+mj-lt"/>
              </a:rPr>
              <a:t>.</a:t>
            </a:r>
          </a:p>
          <a:p>
            <a:r>
              <a:rPr lang="it-IT" dirty="0">
                <a:latin typeface="+mj-lt"/>
              </a:rPr>
              <a:t>I fotoni sono emessi tangenzialmente alla traiettoria concentrandosi entro un angolo 1/γ attorno alla linea di osservazione.</a:t>
            </a:r>
          </a:p>
          <a:p>
            <a:endParaRPr lang="it-IT" dirty="0">
              <a:latin typeface="+mj-lt"/>
            </a:endParaRPr>
          </a:p>
        </p:txBody>
      </p:sp>
      <p:pic>
        <p:nvPicPr>
          <p:cNvPr id="15" name="Picture 14">
            <a:extLst>
              <a:ext uri="{FF2B5EF4-FFF2-40B4-BE49-F238E27FC236}">
                <a16:creationId xmlns:a16="http://schemas.microsoft.com/office/drawing/2014/main" id="{140BDE58-B2FB-4A01-8BD9-F87675E9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318" y="2721987"/>
            <a:ext cx="2546330" cy="392479"/>
          </a:xfrm>
          <a:prstGeom prst="rect">
            <a:avLst/>
          </a:prstGeom>
          <a:ln w="12700">
            <a:noFill/>
          </a:ln>
        </p:spPr>
      </p:pic>
      <p:pic>
        <p:nvPicPr>
          <p:cNvPr id="18" name="Picture 17" descr="A picture containing bird&#10;&#10;Description automatically generated">
            <a:extLst>
              <a:ext uri="{FF2B5EF4-FFF2-40B4-BE49-F238E27FC236}">
                <a16:creationId xmlns:a16="http://schemas.microsoft.com/office/drawing/2014/main" id="{24E500C5-6D48-47F7-A6D5-FF8FC15F2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525" y="4385482"/>
            <a:ext cx="3046526" cy="2357267"/>
          </a:xfrm>
          <a:prstGeom prst="rect">
            <a:avLst/>
          </a:prstGeom>
          <a:ln w="12700">
            <a:solidFill>
              <a:schemeClr val="accent1"/>
            </a:solidFill>
          </a:ln>
        </p:spPr>
      </p:pic>
      <p:sp>
        <p:nvSpPr>
          <p:cNvPr id="19" name="TextBox 18">
            <a:extLst>
              <a:ext uri="{FF2B5EF4-FFF2-40B4-BE49-F238E27FC236}">
                <a16:creationId xmlns:a16="http://schemas.microsoft.com/office/drawing/2014/main" id="{1E75B908-FE39-4E7B-BB19-2ED508346D29}"/>
              </a:ext>
            </a:extLst>
          </p:cNvPr>
          <p:cNvSpPr txBox="1"/>
          <p:nvPr/>
        </p:nvSpPr>
        <p:spPr>
          <a:xfrm>
            <a:off x="6095999" y="5871893"/>
            <a:ext cx="5044675" cy="923330"/>
          </a:xfrm>
          <a:prstGeom prst="rect">
            <a:avLst/>
          </a:prstGeom>
          <a:noFill/>
        </p:spPr>
        <p:txBody>
          <a:bodyPr wrap="square" rtlCol="0">
            <a:spAutoFit/>
          </a:bodyPr>
          <a:lstStyle/>
          <a:p>
            <a:r>
              <a:rPr lang="en-US" dirty="0">
                <a:latin typeface="+mj-lt"/>
              </a:rPr>
              <a:t>Un </a:t>
            </a:r>
            <a:r>
              <a:rPr lang="en-US" dirty="0" err="1">
                <a:latin typeface="+mj-lt"/>
              </a:rPr>
              <a:t>fotone</a:t>
            </a:r>
            <a:r>
              <a:rPr lang="en-US" dirty="0">
                <a:latin typeface="+mj-lt"/>
              </a:rPr>
              <a:t> </a:t>
            </a:r>
            <a:r>
              <a:rPr lang="en-US" dirty="0" err="1">
                <a:latin typeface="+mj-lt"/>
              </a:rPr>
              <a:t>si</a:t>
            </a:r>
            <a:r>
              <a:rPr lang="en-US" dirty="0">
                <a:latin typeface="+mj-lt"/>
              </a:rPr>
              <a:t> </a:t>
            </a:r>
            <a:r>
              <a:rPr lang="en-US" dirty="0" err="1">
                <a:latin typeface="+mj-lt"/>
              </a:rPr>
              <a:t>annichila</a:t>
            </a:r>
            <a:r>
              <a:rPr lang="en-US" dirty="0">
                <a:latin typeface="+mj-lt"/>
              </a:rPr>
              <a:t> in un </a:t>
            </a:r>
            <a:r>
              <a:rPr lang="en-US" dirty="0" err="1">
                <a:latin typeface="+mj-lt"/>
              </a:rPr>
              <a:t>evento</a:t>
            </a:r>
            <a:r>
              <a:rPr lang="en-US" dirty="0">
                <a:latin typeface="+mj-lt"/>
              </a:rPr>
              <a:t> di scattering con un </a:t>
            </a:r>
            <a:r>
              <a:rPr lang="en-US" dirty="0" err="1">
                <a:latin typeface="+mj-lt"/>
              </a:rPr>
              <a:t>nucleo</a:t>
            </a:r>
            <a:r>
              <a:rPr lang="en-US" dirty="0">
                <a:latin typeface="+mj-lt"/>
              </a:rPr>
              <a:t>, </a:t>
            </a:r>
            <a:r>
              <a:rPr lang="en-US" dirty="0" err="1">
                <a:latin typeface="+mj-lt"/>
              </a:rPr>
              <a:t>dando</a:t>
            </a:r>
            <a:r>
              <a:rPr lang="en-US" dirty="0">
                <a:latin typeface="+mj-lt"/>
              </a:rPr>
              <a:t> </a:t>
            </a:r>
            <a:r>
              <a:rPr lang="en-US" dirty="0" err="1">
                <a:latin typeface="+mj-lt"/>
              </a:rPr>
              <a:t>origine</a:t>
            </a:r>
            <a:r>
              <a:rPr lang="en-US" dirty="0">
                <a:latin typeface="+mj-lt"/>
              </a:rPr>
              <a:t> ad una </a:t>
            </a:r>
            <a:r>
              <a:rPr lang="en-US" dirty="0" err="1">
                <a:latin typeface="+mj-lt"/>
              </a:rPr>
              <a:t>coppia</a:t>
            </a:r>
            <a:r>
              <a:rPr lang="en-US" dirty="0">
                <a:latin typeface="+mj-lt"/>
              </a:rPr>
              <a:t> </a:t>
            </a:r>
            <a:r>
              <a:rPr lang="en-US" dirty="0" err="1">
                <a:latin typeface="+mj-lt"/>
              </a:rPr>
              <a:t>elettrone-positrone</a:t>
            </a:r>
            <a:r>
              <a:rPr lang="en-US" dirty="0">
                <a:latin typeface="+mj-lt"/>
              </a:rPr>
              <a:t>. </a:t>
            </a:r>
            <a:r>
              <a:rPr lang="en-US" dirty="0" err="1">
                <a:latin typeface="+mj-lt"/>
              </a:rPr>
              <a:t>Soglia</a:t>
            </a:r>
            <a:r>
              <a:rPr lang="en-US" dirty="0">
                <a:latin typeface="+mj-lt"/>
              </a:rPr>
              <a:t> </a:t>
            </a:r>
            <a:r>
              <a:rPr lang="en-US" dirty="0" err="1">
                <a:latin typeface="+mj-lt"/>
              </a:rPr>
              <a:t>energetica</a:t>
            </a:r>
            <a:r>
              <a:rPr lang="en-US" dirty="0">
                <a:latin typeface="+mj-lt"/>
              </a:rPr>
              <a:t>: 1.02 MeV.</a:t>
            </a:r>
            <a:endParaRPr lang="it-IT" dirty="0">
              <a:latin typeface="+mj-lt"/>
            </a:endParaRPr>
          </a:p>
        </p:txBody>
      </p:sp>
      <p:sp>
        <p:nvSpPr>
          <p:cNvPr id="20" name="Title 1">
            <a:extLst>
              <a:ext uri="{FF2B5EF4-FFF2-40B4-BE49-F238E27FC236}">
                <a16:creationId xmlns:a16="http://schemas.microsoft.com/office/drawing/2014/main" id="{F385D980-DD68-404B-A662-E3A62B4630DA}"/>
              </a:ext>
            </a:extLst>
          </p:cNvPr>
          <p:cNvSpPr txBox="1">
            <a:spLocks/>
          </p:cNvSpPr>
          <p:nvPr/>
        </p:nvSpPr>
        <p:spPr>
          <a:xfrm>
            <a:off x="4528502" y="28921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3200" dirty="0"/>
              <a:t>Radiazione di sincrotrone</a:t>
            </a:r>
          </a:p>
        </p:txBody>
      </p:sp>
      <p:sp>
        <p:nvSpPr>
          <p:cNvPr id="4" name="Slide Number Placeholder 3">
            <a:extLst>
              <a:ext uri="{FF2B5EF4-FFF2-40B4-BE49-F238E27FC236}">
                <a16:creationId xmlns:a16="http://schemas.microsoft.com/office/drawing/2014/main" id="{8692A7D0-4C94-4B9D-A0E0-657969470F57}"/>
              </a:ext>
            </a:extLst>
          </p:cNvPr>
          <p:cNvSpPr>
            <a:spLocks noGrp="1"/>
          </p:cNvSpPr>
          <p:nvPr>
            <p:ph type="sldNum" sz="quarter" idx="12"/>
          </p:nvPr>
        </p:nvSpPr>
        <p:spPr/>
        <p:txBody>
          <a:bodyPr/>
          <a:lstStyle/>
          <a:p>
            <a:r>
              <a:rPr lang="it-IT" dirty="0"/>
              <a:t>E</a:t>
            </a:r>
          </a:p>
        </p:txBody>
      </p:sp>
    </p:spTree>
    <p:extLst>
      <p:ext uri="{BB962C8B-B14F-4D97-AF65-F5344CB8AC3E}">
        <p14:creationId xmlns:p14="http://schemas.microsoft.com/office/powerpoint/2010/main" val="326789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0E26-9128-42A4-A735-42EB1D0EF27B}"/>
              </a:ext>
            </a:extLst>
          </p:cNvPr>
          <p:cNvSpPr>
            <a:spLocks noGrp="1"/>
          </p:cNvSpPr>
          <p:nvPr>
            <p:ph type="title"/>
          </p:nvPr>
        </p:nvSpPr>
        <p:spPr>
          <a:xfrm>
            <a:off x="1206779" y="1159056"/>
            <a:ext cx="3627895" cy="1258140"/>
          </a:xfrm>
        </p:spPr>
        <p:txBody>
          <a:bodyPr>
            <a:noAutofit/>
          </a:bodyPr>
          <a:lstStyle/>
          <a:p>
            <a:r>
              <a:rPr lang="it-IT" sz="3200" dirty="0"/>
              <a:t>Spettro elettromagnetico</a:t>
            </a:r>
            <a:br>
              <a:rPr lang="it-IT" sz="3200" dirty="0"/>
            </a:br>
            <a:endParaRPr lang="it-IT" sz="3200" dirty="0"/>
          </a:p>
        </p:txBody>
      </p:sp>
      <p:pic>
        <p:nvPicPr>
          <p:cNvPr id="5" name="Content Placeholder 4" descr="A screenshot of a cell phone&#10;&#10;Description automatically generated">
            <a:extLst>
              <a:ext uri="{FF2B5EF4-FFF2-40B4-BE49-F238E27FC236}">
                <a16:creationId xmlns:a16="http://schemas.microsoft.com/office/drawing/2014/main" id="{E57AE8D3-562D-46CA-B477-145D00761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674" y="0"/>
            <a:ext cx="7301803" cy="6644640"/>
          </a:xfrm>
          <a:prstGeom prst="rect">
            <a:avLst/>
          </a:prstGeom>
          <a:ln w="12700">
            <a:solidFill>
              <a:schemeClr val="accent1"/>
            </a:solidFill>
          </a:ln>
        </p:spPr>
      </p:pic>
      <p:sp>
        <p:nvSpPr>
          <p:cNvPr id="57" name="TextBox 56">
            <a:extLst>
              <a:ext uri="{FF2B5EF4-FFF2-40B4-BE49-F238E27FC236}">
                <a16:creationId xmlns:a16="http://schemas.microsoft.com/office/drawing/2014/main" id="{E519C63F-A797-45F4-9E8B-03244D145625}"/>
              </a:ext>
            </a:extLst>
          </p:cNvPr>
          <p:cNvSpPr txBox="1"/>
          <p:nvPr/>
        </p:nvSpPr>
        <p:spPr>
          <a:xfrm>
            <a:off x="4750021" y="6583680"/>
            <a:ext cx="3347499" cy="307777"/>
          </a:xfrm>
          <a:prstGeom prst="rect">
            <a:avLst/>
          </a:prstGeom>
          <a:noFill/>
        </p:spPr>
        <p:txBody>
          <a:bodyPr wrap="square" rtlCol="0">
            <a:spAutoFit/>
          </a:bodyPr>
          <a:lstStyle/>
          <a:p>
            <a:r>
              <a:rPr lang="it-IT" sz="1400" dirty="0">
                <a:latin typeface="+mj-lt"/>
              </a:rPr>
              <a:t>Credits: https://imagine.gsfc.nasa.gov/</a:t>
            </a:r>
          </a:p>
        </p:txBody>
      </p:sp>
      <p:sp>
        <p:nvSpPr>
          <p:cNvPr id="4" name="Slide Number Placeholder 3">
            <a:extLst>
              <a:ext uri="{FF2B5EF4-FFF2-40B4-BE49-F238E27FC236}">
                <a16:creationId xmlns:a16="http://schemas.microsoft.com/office/drawing/2014/main" id="{902288CA-2A50-4F1B-8D98-7531CBEFB91B}"/>
              </a:ext>
            </a:extLst>
          </p:cNvPr>
          <p:cNvSpPr>
            <a:spLocks noGrp="1"/>
          </p:cNvSpPr>
          <p:nvPr>
            <p:ph type="sldNum" sz="quarter" idx="12"/>
          </p:nvPr>
        </p:nvSpPr>
        <p:spPr/>
        <p:txBody>
          <a:bodyPr/>
          <a:lstStyle/>
          <a:p>
            <a:r>
              <a:rPr lang="it-IT" dirty="0"/>
              <a:t>F</a:t>
            </a:r>
          </a:p>
        </p:txBody>
      </p:sp>
    </p:spTree>
    <p:extLst>
      <p:ext uri="{BB962C8B-B14F-4D97-AF65-F5344CB8AC3E}">
        <p14:creationId xmlns:p14="http://schemas.microsoft.com/office/powerpoint/2010/main" val="2541498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CED3-F032-41DF-B66A-C563A9CDEBD0}"/>
              </a:ext>
            </a:extLst>
          </p:cNvPr>
          <p:cNvSpPr>
            <a:spLocks noGrp="1"/>
          </p:cNvSpPr>
          <p:nvPr>
            <p:ph type="title"/>
          </p:nvPr>
        </p:nvSpPr>
        <p:spPr/>
        <p:txBody>
          <a:bodyPr>
            <a:normAutofit/>
          </a:bodyPr>
          <a:lstStyle/>
          <a:p>
            <a:r>
              <a:rPr lang="it-IT" sz="3200" dirty="0"/>
              <a:t>L’emissione gamma del Sole quieto</a:t>
            </a:r>
          </a:p>
        </p:txBody>
      </p:sp>
      <p:sp>
        <p:nvSpPr>
          <p:cNvPr id="3" name="Content Placeholder 2">
            <a:extLst>
              <a:ext uri="{FF2B5EF4-FFF2-40B4-BE49-F238E27FC236}">
                <a16:creationId xmlns:a16="http://schemas.microsoft.com/office/drawing/2014/main" id="{075C5FC3-5061-4F1B-BDCF-0E5D88514C70}"/>
              </a:ext>
            </a:extLst>
          </p:cNvPr>
          <p:cNvSpPr>
            <a:spLocks noGrp="1"/>
          </p:cNvSpPr>
          <p:nvPr>
            <p:ph idx="1"/>
          </p:nvPr>
        </p:nvSpPr>
        <p:spPr>
          <a:xfrm>
            <a:off x="2441051" y="1836751"/>
            <a:ext cx="9867568" cy="5299544"/>
          </a:xfrm>
        </p:spPr>
        <p:txBody>
          <a:bodyPr>
            <a:normAutofit/>
          </a:bodyPr>
          <a:lstStyle/>
          <a:p>
            <a:pPr marL="0" indent="0">
              <a:buNone/>
            </a:pPr>
            <a:r>
              <a:rPr lang="it-IT" dirty="0">
                <a:solidFill>
                  <a:schemeClr val="tx1"/>
                </a:solidFill>
                <a:latin typeface="+mj-lt"/>
              </a:rPr>
              <a:t>Da uno studio sul Sole quiescente relativo ai primi 18 mesi di acquisizione dati della missione Fermi-LAT sono stati rivelati raggi gamma provenienti dal Sole di E &gt; 100 MeV. </a:t>
            </a:r>
          </a:p>
          <a:p>
            <a:pPr marL="0" indent="0">
              <a:buNone/>
            </a:pPr>
            <a:r>
              <a:rPr lang="it-IT" dirty="0">
                <a:solidFill>
                  <a:schemeClr val="tx1"/>
                </a:solidFill>
                <a:latin typeface="+mj-lt"/>
              </a:rPr>
              <a:t>Tale emissione è formata da due componenti: </a:t>
            </a:r>
            <a:br>
              <a:rPr lang="it-IT" dirty="0">
                <a:solidFill>
                  <a:schemeClr val="tx1"/>
                </a:solidFill>
                <a:latin typeface="+mj-lt"/>
              </a:rPr>
            </a:br>
            <a:r>
              <a:rPr lang="it-IT" dirty="0">
                <a:solidFill>
                  <a:schemeClr val="tx1"/>
                </a:solidFill>
                <a:latin typeface="+mj-lt"/>
              </a:rPr>
              <a:t> </a:t>
            </a:r>
          </a:p>
          <a:p>
            <a:r>
              <a:rPr lang="it-IT" dirty="0">
                <a:solidFill>
                  <a:schemeClr val="tx1"/>
                </a:solidFill>
                <a:latin typeface="+mj-lt"/>
              </a:rPr>
              <a:t>puntiforme, determinata dalle interazioni di tipo adronico dei nuclei dei raggi cosmici</a:t>
            </a:r>
            <a:br>
              <a:rPr lang="it-IT" dirty="0">
                <a:solidFill>
                  <a:schemeClr val="tx1"/>
                </a:solidFill>
                <a:latin typeface="+mj-lt"/>
              </a:rPr>
            </a:br>
            <a:r>
              <a:rPr lang="it-IT" dirty="0">
                <a:solidFill>
                  <a:schemeClr val="tx1"/>
                </a:solidFill>
                <a:latin typeface="+mj-lt"/>
              </a:rPr>
              <a:t>con l’atmosfera solare, ed indicata come componente disco. </a:t>
            </a:r>
            <a:br>
              <a:rPr lang="it-IT" dirty="0">
                <a:solidFill>
                  <a:schemeClr val="tx1"/>
                </a:solidFill>
                <a:latin typeface="+mj-lt"/>
              </a:rPr>
            </a:br>
            <a:r>
              <a:rPr lang="it-IT" dirty="0">
                <a:solidFill>
                  <a:schemeClr val="tx1"/>
                </a:solidFill>
                <a:latin typeface="+mj-lt"/>
              </a:rPr>
              <a:t> </a:t>
            </a:r>
            <a:endParaRPr lang="it-IT" dirty="0">
              <a:solidFill>
                <a:schemeClr val="tx1"/>
              </a:solidFill>
            </a:endParaRPr>
          </a:p>
          <a:p>
            <a:r>
              <a:rPr lang="it-IT" dirty="0">
                <a:solidFill>
                  <a:schemeClr val="tx1"/>
                </a:solidFill>
                <a:latin typeface="+mj-lt"/>
              </a:rPr>
              <a:t>estesa, di tipo leptonico, determinata dallo </a:t>
            </a:r>
            <a:r>
              <a:rPr lang="it-IT" i="1" dirty="0">
                <a:solidFill>
                  <a:schemeClr val="tx1"/>
                </a:solidFill>
                <a:latin typeface="+mj-lt"/>
              </a:rPr>
              <a:t>scattering </a:t>
            </a:r>
            <a:r>
              <a:rPr lang="it-IT" dirty="0">
                <a:solidFill>
                  <a:schemeClr val="tx1"/>
                </a:solidFill>
                <a:latin typeface="+mj-lt"/>
              </a:rPr>
              <a:t>Compton Inverso degli elettroni presenti nei raggi cosmici da parte di fotoni presenti nell’eliosfera e indicata come IC.                                  Ha un andamento decrescente come ≈</a:t>
            </a:r>
            <a:r>
              <a:rPr lang="it-IT" i="1" dirty="0">
                <a:solidFill>
                  <a:schemeClr val="tx1"/>
                </a:solidFill>
                <a:latin typeface="+mj-lt"/>
              </a:rPr>
              <a:t> </a:t>
            </a:r>
            <a:r>
              <a:rPr lang="it-IT" dirty="0">
                <a:solidFill>
                  <a:schemeClr val="tx1"/>
                </a:solidFill>
                <a:latin typeface="+mj-lt"/>
              </a:rPr>
              <a:t>1/Θ, con Θ angolo di elongazione dal Sole; per Θ &gt; 20</a:t>
            </a:r>
            <a:r>
              <a:rPr lang="it-IT" i="1" dirty="0">
                <a:solidFill>
                  <a:schemeClr val="tx1"/>
                </a:solidFill>
                <a:latin typeface="+mj-lt"/>
              </a:rPr>
              <a:t>° </a:t>
            </a:r>
            <a:r>
              <a:rPr lang="it-IT" dirty="0">
                <a:solidFill>
                  <a:schemeClr val="tx1"/>
                </a:solidFill>
                <a:latin typeface="+mj-lt"/>
              </a:rPr>
              <a:t>può essere paragonabile in intensità al </a:t>
            </a:r>
            <a:r>
              <a:rPr lang="it-IT" i="1" dirty="0">
                <a:solidFill>
                  <a:schemeClr val="tx1"/>
                </a:solidFill>
                <a:latin typeface="+mj-lt"/>
              </a:rPr>
              <a:t>background </a:t>
            </a:r>
            <a:r>
              <a:rPr lang="it-IT" dirty="0">
                <a:solidFill>
                  <a:schemeClr val="tx1"/>
                </a:solidFill>
                <a:latin typeface="+mj-lt"/>
              </a:rPr>
              <a:t>isotropico di raggi-</a:t>
            </a:r>
            <a:r>
              <a:rPr lang="it-IT" i="1" dirty="0">
                <a:solidFill>
                  <a:schemeClr val="tx1"/>
                </a:solidFill>
                <a:latin typeface="+mj-lt"/>
              </a:rPr>
              <a:t>γ </a:t>
            </a:r>
            <a:r>
              <a:rPr lang="it-IT" dirty="0">
                <a:solidFill>
                  <a:schemeClr val="tx1"/>
                </a:solidFill>
                <a:latin typeface="+mj-lt"/>
              </a:rPr>
              <a:t>di origine extragalattica.</a:t>
            </a:r>
          </a:p>
          <a:p>
            <a:endParaRPr lang="it-IT" dirty="0"/>
          </a:p>
        </p:txBody>
      </p:sp>
      <p:sp>
        <p:nvSpPr>
          <p:cNvPr id="4" name="Slide Number Placeholder 3">
            <a:extLst>
              <a:ext uri="{FF2B5EF4-FFF2-40B4-BE49-F238E27FC236}">
                <a16:creationId xmlns:a16="http://schemas.microsoft.com/office/drawing/2014/main" id="{25B2A49D-F1CE-4FD9-B779-DEF0EBC75621}"/>
              </a:ext>
            </a:extLst>
          </p:cNvPr>
          <p:cNvSpPr>
            <a:spLocks noGrp="1"/>
          </p:cNvSpPr>
          <p:nvPr>
            <p:ph type="sldNum" sz="quarter" idx="12"/>
          </p:nvPr>
        </p:nvSpPr>
        <p:spPr/>
        <p:txBody>
          <a:bodyPr/>
          <a:lstStyle/>
          <a:p>
            <a:r>
              <a:rPr lang="it-IT" dirty="0"/>
              <a:t>G</a:t>
            </a:r>
          </a:p>
        </p:txBody>
      </p:sp>
    </p:spTree>
    <p:extLst>
      <p:ext uri="{BB962C8B-B14F-4D97-AF65-F5344CB8AC3E}">
        <p14:creationId xmlns:p14="http://schemas.microsoft.com/office/powerpoint/2010/main" val="94798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CEE0-7747-44A3-8C1A-2ECA61664D88}"/>
              </a:ext>
            </a:extLst>
          </p:cNvPr>
          <p:cNvSpPr>
            <a:spLocks noGrp="1"/>
          </p:cNvSpPr>
          <p:nvPr>
            <p:ph type="title"/>
          </p:nvPr>
        </p:nvSpPr>
        <p:spPr>
          <a:xfrm>
            <a:off x="4005207" y="329912"/>
            <a:ext cx="4836644" cy="735562"/>
          </a:xfrm>
        </p:spPr>
        <p:txBody>
          <a:bodyPr>
            <a:noAutofit/>
          </a:bodyPr>
          <a:lstStyle/>
          <a:p>
            <a:r>
              <a:rPr lang="it-IT" dirty="0"/>
              <a:t>I Nuclei Galattici Attivi</a:t>
            </a:r>
          </a:p>
        </p:txBody>
      </p:sp>
      <p:sp>
        <p:nvSpPr>
          <p:cNvPr id="5" name="Content Placeholder 4">
            <a:extLst>
              <a:ext uri="{FF2B5EF4-FFF2-40B4-BE49-F238E27FC236}">
                <a16:creationId xmlns:a16="http://schemas.microsoft.com/office/drawing/2014/main" id="{C9F02ADD-BEC2-48F9-9C41-9CB2CF22101F}"/>
              </a:ext>
            </a:extLst>
          </p:cNvPr>
          <p:cNvSpPr>
            <a:spLocks noGrp="1"/>
          </p:cNvSpPr>
          <p:nvPr>
            <p:ph idx="1"/>
          </p:nvPr>
        </p:nvSpPr>
        <p:spPr>
          <a:xfrm>
            <a:off x="1889858" y="1422921"/>
            <a:ext cx="9348949" cy="5279734"/>
          </a:xfrm>
        </p:spPr>
        <p:txBody>
          <a:bodyPr>
            <a:normAutofit fontScale="92500" lnSpcReduction="20000"/>
          </a:bodyPr>
          <a:lstStyle/>
          <a:p>
            <a:r>
              <a:rPr lang="it-IT" sz="1900" dirty="0">
                <a:solidFill>
                  <a:schemeClr val="tx1"/>
                </a:solidFill>
                <a:latin typeface="+mj-lt"/>
              </a:rPr>
              <a:t>Gli AGN (</a:t>
            </a:r>
            <a:r>
              <a:rPr lang="it-IT" sz="1900" i="1" dirty="0">
                <a:solidFill>
                  <a:schemeClr val="tx1"/>
                </a:solidFill>
                <a:latin typeface="+mj-lt"/>
              </a:rPr>
              <a:t>Active Galactic Nuclei</a:t>
            </a:r>
            <a:r>
              <a:rPr lang="it-IT" sz="1900" dirty="0">
                <a:solidFill>
                  <a:schemeClr val="tx1"/>
                </a:solidFill>
                <a:latin typeface="+mj-lt"/>
              </a:rPr>
              <a:t>) sono le regioni centrali delle galassie attive, le quali costituiscono il 10% delle galassie conosciute.</a:t>
            </a:r>
          </a:p>
          <a:p>
            <a:endParaRPr lang="it-IT" sz="1900" dirty="0">
              <a:solidFill>
                <a:schemeClr val="tx1"/>
              </a:solidFill>
              <a:latin typeface="+mj-lt"/>
            </a:endParaRPr>
          </a:p>
          <a:p>
            <a:r>
              <a:rPr lang="it-IT" sz="1900" dirty="0">
                <a:solidFill>
                  <a:schemeClr val="tx1"/>
                </a:solidFill>
                <a:latin typeface="+mj-lt"/>
              </a:rPr>
              <a:t>Sono molto più luminosi delle galassie attive che li ospitano, che in confronto risultano fioche. Es: M = -26.2 per un AGN, M = -21 per una generica galassia brillante, comporta un fattore 100 di differenza di luminosità. </a:t>
            </a:r>
          </a:p>
          <a:p>
            <a:endParaRPr lang="it-IT" sz="1900" dirty="0">
              <a:solidFill>
                <a:schemeClr val="tx1"/>
              </a:solidFill>
              <a:latin typeface="+mj-lt"/>
            </a:endParaRPr>
          </a:p>
          <a:p>
            <a:r>
              <a:rPr lang="it-IT" sz="1900" dirty="0">
                <a:solidFill>
                  <a:schemeClr val="tx1"/>
                </a:solidFill>
                <a:latin typeface="+mj-lt"/>
              </a:rPr>
              <a:t>Classificazione in base alle proprietà radio, spettrali, all’angolo di osservazione.</a:t>
            </a:r>
          </a:p>
          <a:p>
            <a:endParaRPr lang="it-IT" sz="1900" dirty="0">
              <a:solidFill>
                <a:schemeClr val="tx1"/>
              </a:solidFill>
              <a:latin typeface="+mj-lt"/>
            </a:endParaRPr>
          </a:p>
          <a:p>
            <a:r>
              <a:rPr lang="it-IT" sz="1900" dirty="0">
                <a:solidFill>
                  <a:schemeClr val="tx1"/>
                </a:solidFill>
                <a:latin typeface="+mj-lt"/>
              </a:rPr>
              <a:t>Flusso caratterizzato da una forte variabilità temporale, con tempi scala che vanno dagli anni alle ore.</a:t>
            </a:r>
          </a:p>
          <a:p>
            <a:endParaRPr lang="it-IT" sz="1900" dirty="0">
              <a:solidFill>
                <a:schemeClr val="tx1"/>
              </a:solidFill>
              <a:latin typeface="+mj-lt"/>
            </a:endParaRPr>
          </a:p>
          <a:p>
            <a:r>
              <a:rPr lang="it-IT" sz="1900" dirty="0">
                <a:solidFill>
                  <a:schemeClr val="tx1"/>
                </a:solidFill>
                <a:latin typeface="+mj-lt"/>
              </a:rPr>
              <a:t>Emissione in tutte le bande energetiche dello spettro elettromagnetico, dalle onde radio ai raggi gamma.</a:t>
            </a:r>
          </a:p>
          <a:p>
            <a:endParaRPr lang="it-IT" sz="1900" dirty="0">
              <a:solidFill>
                <a:schemeClr val="tx1"/>
              </a:solidFill>
              <a:latin typeface="+mj-lt"/>
            </a:endParaRPr>
          </a:p>
          <a:p>
            <a:r>
              <a:rPr lang="it-IT" sz="1900" dirty="0">
                <a:solidFill>
                  <a:schemeClr val="tx1"/>
                </a:solidFill>
                <a:latin typeface="+mj-lt"/>
              </a:rPr>
              <a:t>Spettro energetico a doppio picco (radiazione di sincrotrone e IC </a:t>
            </a:r>
            <a:r>
              <a:rPr lang="it-IT" sz="1900" i="1" dirty="0">
                <a:solidFill>
                  <a:schemeClr val="tx1"/>
                </a:solidFill>
                <a:latin typeface="+mj-lt"/>
              </a:rPr>
              <a:t>scattering</a:t>
            </a:r>
            <a:r>
              <a:rPr lang="it-IT" sz="1900" dirty="0">
                <a:solidFill>
                  <a:schemeClr val="tx1"/>
                </a:solidFill>
                <a:latin typeface="+mj-lt"/>
              </a:rPr>
              <a:t>).</a:t>
            </a:r>
          </a:p>
          <a:p>
            <a:endParaRPr lang="it-IT" dirty="0">
              <a:latin typeface="+mj-lt"/>
            </a:endParaRPr>
          </a:p>
        </p:txBody>
      </p:sp>
      <p:sp>
        <p:nvSpPr>
          <p:cNvPr id="4" name="Slide Number Placeholder 3">
            <a:extLst>
              <a:ext uri="{FF2B5EF4-FFF2-40B4-BE49-F238E27FC236}">
                <a16:creationId xmlns:a16="http://schemas.microsoft.com/office/drawing/2014/main" id="{68AC3E61-877A-4564-872E-30D86AC85370}"/>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383024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69C-965F-424F-B038-D69E9B634500}"/>
              </a:ext>
            </a:extLst>
          </p:cNvPr>
          <p:cNvSpPr>
            <a:spLocks noGrp="1"/>
          </p:cNvSpPr>
          <p:nvPr>
            <p:ph type="title"/>
          </p:nvPr>
        </p:nvSpPr>
        <p:spPr>
          <a:xfrm>
            <a:off x="1792335" y="63008"/>
            <a:ext cx="8911687" cy="741279"/>
          </a:xfrm>
        </p:spPr>
        <p:txBody>
          <a:bodyPr>
            <a:normAutofit/>
          </a:bodyPr>
          <a:lstStyle/>
          <a:p>
            <a:pPr algn="ctr"/>
            <a:r>
              <a:rPr lang="it-IT" sz="3200" dirty="0"/>
              <a:t>Selezione dati per analisi del Sole</a:t>
            </a:r>
          </a:p>
        </p:txBody>
      </p:sp>
      <p:sp>
        <p:nvSpPr>
          <p:cNvPr id="3" name="Content Placeholder 2">
            <a:extLst>
              <a:ext uri="{FF2B5EF4-FFF2-40B4-BE49-F238E27FC236}">
                <a16:creationId xmlns:a16="http://schemas.microsoft.com/office/drawing/2014/main" id="{A90279E3-EFC2-476C-ABE0-C186E798FD1F}"/>
              </a:ext>
            </a:extLst>
          </p:cNvPr>
          <p:cNvSpPr>
            <a:spLocks noGrp="1"/>
          </p:cNvSpPr>
          <p:nvPr>
            <p:ph idx="1"/>
          </p:nvPr>
        </p:nvSpPr>
        <p:spPr>
          <a:xfrm>
            <a:off x="1487978" y="1133964"/>
            <a:ext cx="10335612" cy="5471220"/>
          </a:xfrm>
        </p:spPr>
        <p:txBody>
          <a:bodyPr>
            <a:noAutofit/>
          </a:bodyPr>
          <a:lstStyle/>
          <a:p>
            <a:r>
              <a:rPr lang="it-IT" dirty="0">
                <a:solidFill>
                  <a:schemeClr val="tx1"/>
                </a:solidFill>
                <a:latin typeface="+mj-lt"/>
              </a:rPr>
              <a:t>I </a:t>
            </a:r>
            <a:r>
              <a:rPr lang="it-IT" i="1" dirty="0">
                <a:solidFill>
                  <a:schemeClr val="tx1"/>
                </a:solidFill>
                <a:latin typeface="+mj-lt"/>
              </a:rPr>
              <a:t>flare </a:t>
            </a:r>
            <a:r>
              <a:rPr lang="it-IT" dirty="0">
                <a:solidFill>
                  <a:schemeClr val="tx1"/>
                </a:solidFill>
                <a:latin typeface="+mj-lt"/>
              </a:rPr>
              <a:t>dei blazar che passano in prossimità dell’eclittica costituiscono una fonte di disturbo di fondo per l’identificazione delle componenti (estesa e disco) dell’emissione gamma solare nell’ambito degli studi sul Sole quieto.  </a:t>
            </a:r>
          </a:p>
          <a:p>
            <a:pPr marL="0" indent="0">
              <a:buNone/>
            </a:pPr>
            <a:r>
              <a:rPr lang="it-IT" dirty="0">
                <a:solidFill>
                  <a:schemeClr val="tx1"/>
                </a:solidFill>
                <a:latin typeface="+mj-lt"/>
              </a:rPr>
              <a:t> </a:t>
            </a:r>
          </a:p>
          <a:p>
            <a:r>
              <a:rPr lang="it-IT" dirty="0">
                <a:solidFill>
                  <a:schemeClr val="tx1"/>
                </a:solidFill>
                <a:latin typeface="+mj-lt"/>
              </a:rPr>
              <a:t>Effettuiamo una prima selezione del campione oggetto di studio, rimuovendo i dati relativi a:</a:t>
            </a:r>
            <a:br>
              <a:rPr lang="it-IT" dirty="0">
                <a:solidFill>
                  <a:schemeClr val="tx1"/>
                </a:solidFill>
                <a:latin typeface="+mj-lt"/>
              </a:rPr>
            </a:br>
            <a:r>
              <a:rPr lang="it-IT" i="1" dirty="0">
                <a:solidFill>
                  <a:schemeClr val="tx1"/>
                </a:solidFill>
                <a:latin typeface="+mj-lt"/>
              </a:rPr>
              <a:t>• </a:t>
            </a:r>
            <a:r>
              <a:rPr lang="it-IT" dirty="0">
                <a:solidFill>
                  <a:schemeClr val="tx1"/>
                </a:solidFill>
                <a:latin typeface="+mj-lt"/>
              </a:rPr>
              <a:t>gli eventi provenienti dal piano galattico  (per i quali la distanza angolare Sole-piano galattico è inferiore a 30</a:t>
            </a:r>
            <a:r>
              <a:rPr lang="it-IT" i="1" dirty="0">
                <a:solidFill>
                  <a:schemeClr val="tx1"/>
                </a:solidFill>
                <a:latin typeface="+mj-lt"/>
              </a:rPr>
              <a:t>°)</a:t>
            </a:r>
            <a:r>
              <a:rPr lang="it-IT" dirty="0">
                <a:solidFill>
                  <a:schemeClr val="tx1"/>
                </a:solidFill>
                <a:latin typeface="+mj-lt"/>
              </a:rPr>
              <a:t>;</a:t>
            </a:r>
            <a:br>
              <a:rPr lang="it-IT" dirty="0">
                <a:solidFill>
                  <a:schemeClr val="tx1"/>
                </a:solidFill>
                <a:latin typeface="+mj-lt"/>
              </a:rPr>
            </a:br>
            <a:r>
              <a:rPr lang="it-IT" i="1" dirty="0">
                <a:solidFill>
                  <a:schemeClr val="tx1"/>
                </a:solidFill>
                <a:latin typeface="+mj-lt"/>
              </a:rPr>
              <a:t>• </a:t>
            </a:r>
            <a:r>
              <a:rPr lang="it-IT" dirty="0">
                <a:solidFill>
                  <a:schemeClr val="tx1"/>
                </a:solidFill>
                <a:latin typeface="+mj-lt"/>
              </a:rPr>
              <a:t>eventuali contaminazioni dalla Luna (imponendo una distanza Sole-Luna di almeno 20</a:t>
            </a:r>
            <a:r>
              <a:rPr lang="it-IT" i="1" dirty="0">
                <a:solidFill>
                  <a:schemeClr val="tx1"/>
                </a:solidFill>
                <a:latin typeface="+mj-lt"/>
              </a:rPr>
              <a:t>°)</a:t>
            </a:r>
            <a:r>
              <a:rPr lang="it-IT" dirty="0">
                <a:solidFill>
                  <a:schemeClr val="tx1"/>
                </a:solidFill>
                <a:latin typeface="+mj-lt"/>
              </a:rPr>
              <a:t>;</a:t>
            </a:r>
            <a:br>
              <a:rPr lang="it-IT" dirty="0">
                <a:solidFill>
                  <a:schemeClr val="tx1"/>
                </a:solidFill>
                <a:latin typeface="+mj-lt"/>
              </a:rPr>
            </a:br>
            <a:r>
              <a:rPr lang="it-IT" i="1" dirty="0">
                <a:solidFill>
                  <a:schemeClr val="tx1"/>
                </a:solidFill>
                <a:latin typeface="+mj-lt"/>
              </a:rPr>
              <a:t>• </a:t>
            </a:r>
            <a:r>
              <a:rPr lang="it-IT" dirty="0">
                <a:solidFill>
                  <a:schemeClr val="tx1"/>
                </a:solidFill>
                <a:latin typeface="+mj-lt"/>
              </a:rPr>
              <a:t>tutti i flare solari.       </a:t>
            </a:r>
          </a:p>
          <a:p>
            <a:pPr marL="0" indent="0">
              <a:buNone/>
            </a:pPr>
            <a:r>
              <a:rPr lang="it-IT" dirty="0">
                <a:solidFill>
                  <a:schemeClr val="tx1"/>
                </a:solidFill>
                <a:latin typeface="+mj-lt"/>
              </a:rPr>
              <a:t>                                                                                                                                                                       </a:t>
            </a:r>
          </a:p>
          <a:p>
            <a:r>
              <a:rPr lang="it-IT" dirty="0">
                <a:solidFill>
                  <a:schemeClr val="tx1"/>
                </a:solidFill>
                <a:latin typeface="+mj-lt"/>
              </a:rPr>
              <a:t>Per poter individuare i blazar variabili i cui flare contaminano il campione di dati oggetto di studio, ho confrontato i dati riportati nel database di FAVA con il </a:t>
            </a:r>
            <a:r>
              <a:rPr lang="it-IT" i="1" dirty="0">
                <a:solidFill>
                  <a:schemeClr val="tx1"/>
                </a:solidFill>
                <a:latin typeface="+mj-lt"/>
              </a:rPr>
              <a:t>file </a:t>
            </a:r>
            <a:r>
              <a:rPr lang="it-IT" dirty="0">
                <a:solidFill>
                  <a:schemeClr val="tx1"/>
                </a:solidFill>
                <a:latin typeface="+mj-lt"/>
              </a:rPr>
              <a:t>di Fermi per l’analisi del Sole quieto ed ho selezionato gli eventi per i quali  l’angolo di separazione dal Sole rientra nei 20° e con un flusso &gt;</a:t>
            </a:r>
            <a:r>
              <a:rPr lang="it-IT" i="1" dirty="0">
                <a:solidFill>
                  <a:schemeClr val="tx1"/>
                </a:solidFill>
                <a:latin typeface="+mj-lt"/>
              </a:rPr>
              <a:t> </a:t>
            </a:r>
            <a:r>
              <a:rPr lang="it-IT" dirty="0">
                <a:solidFill>
                  <a:schemeClr val="tx1"/>
                </a:solidFill>
                <a:latin typeface="+mj-lt"/>
              </a:rPr>
              <a:t>40 ·10</a:t>
            </a:r>
            <a:r>
              <a:rPr lang="it-IT" baseline="30000" dirty="0">
                <a:solidFill>
                  <a:schemeClr val="tx1"/>
                </a:solidFill>
                <a:latin typeface="+mj-lt"/>
              </a:rPr>
              <a:t>-8</a:t>
            </a:r>
            <a:r>
              <a:rPr lang="it-IT" dirty="0">
                <a:solidFill>
                  <a:schemeClr val="tx1"/>
                </a:solidFill>
                <a:latin typeface="+mj-lt"/>
              </a:rPr>
              <a:t> ph · cm</a:t>
            </a:r>
            <a:r>
              <a:rPr lang="it-IT" baseline="30000" dirty="0">
                <a:solidFill>
                  <a:schemeClr val="tx1"/>
                </a:solidFill>
                <a:latin typeface="+mj-lt"/>
              </a:rPr>
              <a:t>-2 </a:t>
            </a:r>
            <a:r>
              <a:rPr lang="it-IT" dirty="0">
                <a:solidFill>
                  <a:schemeClr val="tx1"/>
                </a:solidFill>
                <a:latin typeface="+mj-lt"/>
              </a:rPr>
              <a:t>· s</a:t>
            </a:r>
            <a:r>
              <a:rPr lang="it-IT" baseline="30000" dirty="0">
                <a:solidFill>
                  <a:schemeClr val="tx1"/>
                </a:solidFill>
                <a:latin typeface="+mj-lt"/>
              </a:rPr>
              <a:t>-1</a:t>
            </a:r>
            <a:r>
              <a:rPr lang="it-IT" dirty="0">
                <a:solidFill>
                  <a:schemeClr val="tx1"/>
                </a:solidFill>
                <a:latin typeface="+mj-lt"/>
              </a:rPr>
              <a:t> per E &gt;</a:t>
            </a:r>
            <a:r>
              <a:rPr lang="it-IT" i="1" dirty="0">
                <a:solidFill>
                  <a:schemeClr val="tx1"/>
                </a:solidFill>
                <a:latin typeface="+mj-lt"/>
              </a:rPr>
              <a:t> </a:t>
            </a:r>
            <a:r>
              <a:rPr lang="it-IT" dirty="0">
                <a:solidFill>
                  <a:schemeClr val="tx1"/>
                </a:solidFill>
                <a:latin typeface="+mj-lt"/>
              </a:rPr>
              <a:t>100 MeV e un flusso &gt;</a:t>
            </a:r>
            <a:r>
              <a:rPr lang="it-IT" i="1" dirty="0">
                <a:solidFill>
                  <a:schemeClr val="tx1"/>
                </a:solidFill>
                <a:latin typeface="+mj-lt"/>
              </a:rPr>
              <a:t> </a:t>
            </a:r>
            <a:r>
              <a:rPr lang="it-IT" dirty="0">
                <a:solidFill>
                  <a:schemeClr val="tx1"/>
                </a:solidFill>
                <a:latin typeface="+mj-lt"/>
              </a:rPr>
              <a:t>1 </a:t>
            </a:r>
            <a:r>
              <a:rPr lang="it-IT" i="1" dirty="0">
                <a:solidFill>
                  <a:schemeClr val="tx1"/>
                </a:solidFill>
                <a:latin typeface="+mj-lt"/>
              </a:rPr>
              <a:t>· </a:t>
            </a:r>
            <a:r>
              <a:rPr lang="it-IT" dirty="0">
                <a:solidFill>
                  <a:schemeClr val="tx1"/>
                </a:solidFill>
              </a:rPr>
              <a:t>10</a:t>
            </a:r>
            <a:r>
              <a:rPr lang="it-IT" baseline="30000" dirty="0">
                <a:solidFill>
                  <a:schemeClr val="tx1"/>
                </a:solidFill>
              </a:rPr>
              <a:t>-8</a:t>
            </a:r>
            <a:r>
              <a:rPr lang="it-IT" dirty="0">
                <a:solidFill>
                  <a:schemeClr val="tx1"/>
                </a:solidFill>
              </a:rPr>
              <a:t> ph · cm</a:t>
            </a:r>
            <a:r>
              <a:rPr lang="it-IT" baseline="30000" dirty="0">
                <a:solidFill>
                  <a:schemeClr val="tx1"/>
                </a:solidFill>
              </a:rPr>
              <a:t>-2 </a:t>
            </a:r>
            <a:r>
              <a:rPr lang="it-IT" dirty="0">
                <a:solidFill>
                  <a:schemeClr val="tx1"/>
                </a:solidFill>
              </a:rPr>
              <a:t>· s</a:t>
            </a:r>
            <a:r>
              <a:rPr lang="it-IT" baseline="30000" dirty="0">
                <a:solidFill>
                  <a:schemeClr val="tx1"/>
                </a:solidFill>
              </a:rPr>
              <a:t>-1</a:t>
            </a:r>
            <a:r>
              <a:rPr lang="it-IT" dirty="0">
                <a:solidFill>
                  <a:schemeClr val="tx1"/>
                </a:solidFill>
              </a:rPr>
              <a:t> </a:t>
            </a:r>
            <a:r>
              <a:rPr lang="it-IT" dirty="0">
                <a:solidFill>
                  <a:schemeClr val="tx1"/>
                </a:solidFill>
                <a:latin typeface="+mj-lt"/>
              </a:rPr>
              <a:t>per E </a:t>
            </a:r>
            <a:r>
              <a:rPr lang="it-IT" i="1" dirty="0">
                <a:solidFill>
                  <a:schemeClr val="tx1"/>
                </a:solidFill>
                <a:latin typeface="+mj-lt"/>
              </a:rPr>
              <a:t>&gt; </a:t>
            </a:r>
            <a:r>
              <a:rPr lang="it-IT" dirty="0">
                <a:solidFill>
                  <a:schemeClr val="tx1"/>
                </a:solidFill>
                <a:latin typeface="+mj-lt"/>
              </a:rPr>
              <a:t>800 MeV, realizzando le relative curve di luce.</a:t>
            </a:r>
          </a:p>
        </p:txBody>
      </p:sp>
      <p:sp>
        <p:nvSpPr>
          <p:cNvPr id="5" name="Slide Number Placeholder 4">
            <a:extLst>
              <a:ext uri="{FF2B5EF4-FFF2-40B4-BE49-F238E27FC236}">
                <a16:creationId xmlns:a16="http://schemas.microsoft.com/office/drawing/2014/main" id="{1914A56D-B90B-41B9-97FB-B660B0356D5C}"/>
              </a:ext>
            </a:extLst>
          </p:cNvPr>
          <p:cNvSpPr>
            <a:spLocks noGrp="1"/>
          </p:cNvSpPr>
          <p:nvPr>
            <p:ph type="sldNum" sz="quarter" idx="12"/>
          </p:nvPr>
        </p:nvSpPr>
        <p:spPr/>
        <p:txBody>
          <a:bodyPr/>
          <a:lstStyle/>
          <a:p>
            <a:r>
              <a:rPr lang="it-IT" dirty="0"/>
              <a:t>G-2</a:t>
            </a:r>
          </a:p>
        </p:txBody>
      </p:sp>
    </p:spTree>
    <p:extLst>
      <p:ext uri="{BB962C8B-B14F-4D97-AF65-F5344CB8AC3E}">
        <p14:creationId xmlns:p14="http://schemas.microsoft.com/office/powerpoint/2010/main" val="313817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FCE4-BFAC-4B5F-A76E-9C8DCFB7C786}"/>
              </a:ext>
            </a:extLst>
          </p:cNvPr>
          <p:cNvSpPr>
            <a:spLocks noGrp="1"/>
          </p:cNvSpPr>
          <p:nvPr>
            <p:ph type="title"/>
          </p:nvPr>
        </p:nvSpPr>
        <p:spPr>
          <a:xfrm>
            <a:off x="1759540" y="629931"/>
            <a:ext cx="9345340" cy="1280890"/>
          </a:xfrm>
        </p:spPr>
        <p:txBody>
          <a:bodyPr>
            <a:normAutofit/>
          </a:bodyPr>
          <a:lstStyle/>
          <a:p>
            <a:r>
              <a:rPr lang="it-IT" sz="1800" dirty="0"/>
              <a:t>Lista dei flare registrati in prossimità dell’eclittica ( Sole e background) con </a:t>
            </a:r>
            <a:r>
              <a:rPr lang="el-GR" sz="1800" dirty="0"/>
              <a:t>σ</a:t>
            </a:r>
            <a:r>
              <a:rPr lang="it-IT" sz="1800" dirty="0"/>
              <a:t> &gt; 6 e </a:t>
            </a:r>
            <a:r>
              <a:rPr lang="el-GR" sz="1800" dirty="0"/>
              <a:t>Δ</a:t>
            </a:r>
            <a:r>
              <a:rPr lang="it-IT" sz="1400" dirty="0"/>
              <a:t>SUN</a:t>
            </a:r>
            <a:r>
              <a:rPr lang="it-IT" sz="1800" dirty="0"/>
              <a:t> &lt; 40°:</a:t>
            </a:r>
          </a:p>
        </p:txBody>
      </p:sp>
      <p:pic>
        <p:nvPicPr>
          <p:cNvPr id="11" name="Picture 10" descr="A close up of text on a white background&#10;&#10;Description automatically generated">
            <a:extLst>
              <a:ext uri="{FF2B5EF4-FFF2-40B4-BE49-F238E27FC236}">
                <a16:creationId xmlns:a16="http://schemas.microsoft.com/office/drawing/2014/main" id="{29D6AD31-9060-4ABD-827B-2668EF002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540" y="1712131"/>
            <a:ext cx="9892739" cy="3433738"/>
          </a:xfrm>
          <a:prstGeom prst="rect">
            <a:avLst/>
          </a:prstGeom>
        </p:spPr>
      </p:pic>
      <p:pic>
        <p:nvPicPr>
          <p:cNvPr id="15" name="Picture 14">
            <a:extLst>
              <a:ext uri="{FF2B5EF4-FFF2-40B4-BE49-F238E27FC236}">
                <a16:creationId xmlns:a16="http://schemas.microsoft.com/office/drawing/2014/main" id="{1AC1D343-8089-4DC6-97DC-F1FFD4C7F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73" y="5587624"/>
            <a:ext cx="9882406" cy="1012122"/>
          </a:xfrm>
          <a:prstGeom prst="rect">
            <a:avLst/>
          </a:prstGeom>
        </p:spPr>
      </p:pic>
      <p:sp>
        <p:nvSpPr>
          <p:cNvPr id="4" name="Slide Number Placeholder 3">
            <a:extLst>
              <a:ext uri="{FF2B5EF4-FFF2-40B4-BE49-F238E27FC236}">
                <a16:creationId xmlns:a16="http://schemas.microsoft.com/office/drawing/2014/main" id="{3370B3B6-B065-4B82-A41D-0EC431B60B89}"/>
              </a:ext>
            </a:extLst>
          </p:cNvPr>
          <p:cNvSpPr>
            <a:spLocks noGrp="1"/>
          </p:cNvSpPr>
          <p:nvPr>
            <p:ph type="sldNum" sz="quarter" idx="12"/>
          </p:nvPr>
        </p:nvSpPr>
        <p:spPr/>
        <p:txBody>
          <a:bodyPr/>
          <a:lstStyle/>
          <a:p>
            <a:r>
              <a:rPr lang="it-IT" dirty="0"/>
              <a:t>G-3</a:t>
            </a:r>
          </a:p>
        </p:txBody>
      </p:sp>
    </p:spTree>
    <p:extLst>
      <p:ext uri="{BB962C8B-B14F-4D97-AF65-F5344CB8AC3E}">
        <p14:creationId xmlns:p14="http://schemas.microsoft.com/office/powerpoint/2010/main" val="2244977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CE60-3449-4244-AAD9-E045E64E7318}"/>
              </a:ext>
            </a:extLst>
          </p:cNvPr>
          <p:cNvSpPr>
            <a:spLocks noGrp="1"/>
          </p:cNvSpPr>
          <p:nvPr>
            <p:ph type="title"/>
          </p:nvPr>
        </p:nvSpPr>
        <p:spPr>
          <a:xfrm>
            <a:off x="2115846" y="178837"/>
            <a:ext cx="8911687" cy="1280890"/>
          </a:xfrm>
        </p:spPr>
        <p:txBody>
          <a:bodyPr>
            <a:normAutofit/>
          </a:bodyPr>
          <a:lstStyle/>
          <a:p>
            <a:pPr algn="ctr"/>
            <a:r>
              <a:rPr lang="it-IT" sz="3200" dirty="0"/>
              <a:t>Conclusioni</a:t>
            </a:r>
          </a:p>
        </p:txBody>
      </p:sp>
      <p:sp>
        <p:nvSpPr>
          <p:cNvPr id="3" name="Content Placeholder 2">
            <a:extLst>
              <a:ext uri="{FF2B5EF4-FFF2-40B4-BE49-F238E27FC236}">
                <a16:creationId xmlns:a16="http://schemas.microsoft.com/office/drawing/2014/main" id="{31987CB1-841D-47F8-BB9D-6CDAE9825FC9}"/>
              </a:ext>
            </a:extLst>
          </p:cNvPr>
          <p:cNvSpPr>
            <a:spLocks noGrp="1"/>
          </p:cNvSpPr>
          <p:nvPr>
            <p:ph idx="1"/>
          </p:nvPr>
        </p:nvSpPr>
        <p:spPr>
          <a:xfrm>
            <a:off x="1311579" y="723570"/>
            <a:ext cx="10609954" cy="6305384"/>
          </a:xfrm>
        </p:spPr>
        <p:txBody>
          <a:bodyPr>
            <a:normAutofit lnSpcReduction="10000"/>
          </a:bodyPr>
          <a:lstStyle/>
          <a:p>
            <a:pPr marL="0" indent="0">
              <a:buNone/>
            </a:pPr>
            <a:endParaRPr lang="it-IT" dirty="0"/>
          </a:p>
          <a:p>
            <a:r>
              <a:rPr lang="it-IT" dirty="0">
                <a:solidFill>
                  <a:schemeClr val="tx1"/>
                </a:solidFill>
                <a:latin typeface="+mj-lt"/>
              </a:rPr>
              <a:t>Nello sviluppo di questo lavoro di tesi mi sono occupata della selezione dei dati del telescopio Fermi-LAT per un’analisi non direttamente riguardante i blazar osservati da Fermi ma strettamente correlata ad essi.</a:t>
            </a:r>
            <a:br>
              <a:rPr lang="it-IT" dirty="0">
                <a:solidFill>
                  <a:schemeClr val="tx1"/>
                </a:solidFill>
                <a:latin typeface="+mj-lt"/>
              </a:rPr>
            </a:br>
            <a:r>
              <a:rPr lang="it-IT" dirty="0">
                <a:solidFill>
                  <a:schemeClr val="tx1"/>
                </a:solidFill>
                <a:latin typeface="+mj-lt"/>
              </a:rPr>
              <a:t>In particolare, i blazar molto luminosi e variabili possono costituire un </a:t>
            </a:r>
            <a:r>
              <a:rPr lang="it-IT" i="1" dirty="0">
                <a:solidFill>
                  <a:schemeClr val="tx1"/>
                </a:solidFill>
                <a:latin typeface="+mj-lt"/>
              </a:rPr>
              <a:t>background </a:t>
            </a:r>
            <a:r>
              <a:rPr lang="it-IT" dirty="0">
                <a:solidFill>
                  <a:schemeClr val="tx1"/>
                </a:solidFill>
                <a:latin typeface="+mj-lt"/>
              </a:rPr>
              <a:t>significativo in alcuni tipi di analisi come ad esempio lo studio dell’emissione gamma dal Sole in fase di quiescenza, la cui componente estesa IC diventa insignificante per Θ &gt; 20°</a:t>
            </a:r>
            <a:r>
              <a:rPr lang="it-IT" i="1" dirty="0">
                <a:solidFill>
                  <a:schemeClr val="tx1"/>
                </a:solidFill>
                <a:latin typeface="+mj-lt"/>
              </a:rPr>
              <a:t> .</a:t>
            </a:r>
            <a:endParaRPr lang="it-IT" dirty="0">
              <a:solidFill>
                <a:schemeClr val="tx1"/>
              </a:solidFill>
              <a:latin typeface="+mj-lt"/>
            </a:endParaRPr>
          </a:p>
          <a:p>
            <a:r>
              <a:rPr lang="it-IT" dirty="0">
                <a:solidFill>
                  <a:schemeClr val="tx1"/>
                </a:solidFill>
                <a:latin typeface="+mj-lt"/>
              </a:rPr>
              <a:t>Risulta dunque necessario effettuare una corretta selezione dei dati per rimuovere dal campione di partenza il </a:t>
            </a:r>
            <a:r>
              <a:rPr lang="it-IT" i="1" dirty="0">
                <a:solidFill>
                  <a:schemeClr val="tx1"/>
                </a:solidFill>
                <a:latin typeface="+mj-lt"/>
              </a:rPr>
              <a:t>background </a:t>
            </a:r>
            <a:r>
              <a:rPr lang="it-IT" dirty="0">
                <a:solidFill>
                  <a:schemeClr val="tx1"/>
                </a:solidFill>
                <a:latin typeface="+mj-lt"/>
              </a:rPr>
              <a:t>costituito da </a:t>
            </a:r>
            <a:r>
              <a:rPr lang="it-IT" i="1" dirty="0">
                <a:solidFill>
                  <a:schemeClr val="tx1"/>
                </a:solidFill>
                <a:latin typeface="+mj-lt"/>
              </a:rPr>
              <a:t>flare </a:t>
            </a:r>
            <a:r>
              <a:rPr lang="it-IT" dirty="0">
                <a:solidFill>
                  <a:schemeClr val="tx1"/>
                </a:solidFill>
                <a:latin typeface="+mj-lt"/>
              </a:rPr>
              <a:t>solari e sorgenti variabili che presentano </a:t>
            </a:r>
            <a:r>
              <a:rPr lang="it-IT" i="1" dirty="0">
                <a:solidFill>
                  <a:schemeClr val="tx1"/>
                </a:solidFill>
                <a:latin typeface="+mj-lt"/>
              </a:rPr>
              <a:t>flare </a:t>
            </a:r>
            <a:r>
              <a:rPr lang="it-IT" dirty="0">
                <a:solidFill>
                  <a:schemeClr val="tx1"/>
                </a:solidFill>
                <a:latin typeface="+mj-lt"/>
              </a:rPr>
              <a:t>in corrispondenza di un passaggio vicino all’eclittica.</a:t>
            </a:r>
            <a:br>
              <a:rPr lang="it-IT" i="1" dirty="0">
                <a:solidFill>
                  <a:schemeClr val="tx1"/>
                </a:solidFill>
                <a:latin typeface="+mj-lt"/>
              </a:rPr>
            </a:br>
            <a:endParaRPr lang="it-IT" dirty="0">
              <a:solidFill>
                <a:schemeClr val="tx1"/>
              </a:solidFill>
              <a:latin typeface="+mj-lt"/>
            </a:endParaRPr>
          </a:p>
          <a:p>
            <a:r>
              <a:rPr lang="it-IT" dirty="0">
                <a:solidFill>
                  <a:schemeClr val="tx1"/>
                </a:solidFill>
                <a:latin typeface="+mj-lt"/>
              </a:rPr>
              <a:t>Dopo aver individuato i flare più significativi ed averli associati alle sorgenti corrispondenti, ne sono state realizzate le count maps e le curve di luce, dalle quali sono ben visibili i picchi dell’emissione corrispondenti all’improvviso incremento del flusso occorso negli intervalli di tempo considerati.</a:t>
            </a:r>
            <a:br>
              <a:rPr lang="it-IT" dirty="0">
                <a:solidFill>
                  <a:schemeClr val="tx1"/>
                </a:solidFill>
                <a:latin typeface="+mj-lt"/>
              </a:rPr>
            </a:br>
            <a:endParaRPr lang="it-IT" dirty="0">
              <a:solidFill>
                <a:schemeClr val="tx1"/>
              </a:solidFill>
              <a:latin typeface="+mj-lt"/>
            </a:endParaRPr>
          </a:p>
          <a:p>
            <a:r>
              <a:rPr lang="it-IT" dirty="0">
                <a:solidFill>
                  <a:schemeClr val="tx1"/>
                </a:solidFill>
                <a:latin typeface="+mj-lt"/>
              </a:rPr>
              <a:t>Per una selezione ancora più stringente occorre rimuovere dal campione anche tutte le sorgenti molto brillanti con un flusso &gt;</a:t>
            </a:r>
            <a:r>
              <a:rPr lang="it-IT" i="1" dirty="0">
                <a:solidFill>
                  <a:schemeClr val="tx1"/>
                </a:solidFill>
                <a:latin typeface="+mj-lt"/>
              </a:rPr>
              <a:t> </a:t>
            </a:r>
            <a:r>
              <a:rPr lang="it-IT" dirty="0">
                <a:solidFill>
                  <a:schemeClr val="tx1"/>
                </a:solidFill>
                <a:latin typeface="+mj-lt"/>
              </a:rPr>
              <a:t>5 ·</a:t>
            </a:r>
            <a:r>
              <a:rPr lang="it-IT" i="1" dirty="0">
                <a:solidFill>
                  <a:schemeClr val="tx1"/>
                </a:solidFill>
                <a:latin typeface="+mj-lt"/>
              </a:rPr>
              <a:t> </a:t>
            </a:r>
            <a:r>
              <a:rPr lang="it-IT" dirty="0">
                <a:solidFill>
                  <a:schemeClr val="tx1"/>
                </a:solidFill>
                <a:latin typeface="+mj-lt"/>
              </a:rPr>
              <a:t>10</a:t>
            </a:r>
            <a:r>
              <a:rPr lang="it-IT" baseline="30000" dirty="0">
                <a:solidFill>
                  <a:schemeClr val="tx1"/>
                </a:solidFill>
                <a:latin typeface="+mj-lt"/>
              </a:rPr>
              <a:t>-7</a:t>
            </a:r>
            <a:r>
              <a:rPr lang="it-IT" dirty="0">
                <a:solidFill>
                  <a:schemeClr val="tx1"/>
                </a:solidFill>
                <a:latin typeface="+mj-lt"/>
              </a:rPr>
              <a:t> ph · cm</a:t>
            </a:r>
            <a:r>
              <a:rPr lang="it-IT" baseline="30000" dirty="0">
                <a:solidFill>
                  <a:schemeClr val="tx1"/>
                </a:solidFill>
                <a:latin typeface="+mj-lt"/>
              </a:rPr>
              <a:t>-2 </a:t>
            </a:r>
            <a:r>
              <a:rPr lang="it-IT" dirty="0">
                <a:solidFill>
                  <a:schemeClr val="tx1"/>
                </a:solidFill>
                <a:latin typeface="+mj-lt"/>
              </a:rPr>
              <a:t>· s</a:t>
            </a:r>
            <a:r>
              <a:rPr lang="it-IT" baseline="30000" dirty="0">
                <a:solidFill>
                  <a:schemeClr val="tx1"/>
                </a:solidFill>
                <a:latin typeface="+mj-lt"/>
              </a:rPr>
              <a:t>-1</a:t>
            </a:r>
            <a:r>
              <a:rPr lang="it-IT" dirty="0">
                <a:solidFill>
                  <a:schemeClr val="tx1"/>
                </a:solidFill>
                <a:latin typeface="+mj-lt"/>
              </a:rPr>
              <a:t>per E &gt; 100 MeV .</a:t>
            </a:r>
          </a:p>
          <a:p>
            <a:r>
              <a:rPr lang="it-IT" dirty="0">
                <a:solidFill>
                  <a:schemeClr val="tx1"/>
                </a:solidFill>
                <a:latin typeface="+mj-lt"/>
              </a:rPr>
              <a:t>Questa trattazione si propone di evidenziare come sia fondamentale lo studio della</a:t>
            </a:r>
            <a:br>
              <a:rPr lang="it-IT" dirty="0">
                <a:solidFill>
                  <a:schemeClr val="tx1"/>
                </a:solidFill>
                <a:latin typeface="+mj-lt"/>
              </a:rPr>
            </a:br>
            <a:r>
              <a:rPr lang="it-IT" dirty="0">
                <a:solidFill>
                  <a:schemeClr val="tx1"/>
                </a:solidFill>
                <a:latin typeface="+mj-lt"/>
              </a:rPr>
              <a:t>variabilità temporale delle sorgenti brillanti quali i blazar e il monitoraggio della loro attività, anche per applicazioni come nel caso esposto non strettamente inerenti allo studio dell’emissione gamma delle sorgenti stesse.</a:t>
            </a:r>
          </a:p>
        </p:txBody>
      </p:sp>
      <p:sp>
        <p:nvSpPr>
          <p:cNvPr id="5" name="Slide Number Placeholder 4">
            <a:extLst>
              <a:ext uri="{FF2B5EF4-FFF2-40B4-BE49-F238E27FC236}">
                <a16:creationId xmlns:a16="http://schemas.microsoft.com/office/drawing/2014/main" id="{3AB74055-AAE5-4A99-A97F-E4317F1E2A2F}"/>
              </a:ext>
            </a:extLst>
          </p:cNvPr>
          <p:cNvSpPr>
            <a:spLocks noGrp="1"/>
          </p:cNvSpPr>
          <p:nvPr>
            <p:ph type="sldNum" sz="quarter" idx="12"/>
          </p:nvPr>
        </p:nvSpPr>
        <p:spPr/>
        <p:txBody>
          <a:bodyPr/>
          <a:lstStyle/>
          <a:p>
            <a:r>
              <a:rPr lang="it-IT" dirty="0"/>
              <a:t>G-4</a:t>
            </a:r>
          </a:p>
        </p:txBody>
      </p:sp>
    </p:spTree>
    <p:extLst>
      <p:ext uri="{BB962C8B-B14F-4D97-AF65-F5344CB8AC3E}">
        <p14:creationId xmlns:p14="http://schemas.microsoft.com/office/powerpoint/2010/main" val="227977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2865-73AB-4426-A708-788D03C1766E}"/>
              </a:ext>
            </a:extLst>
          </p:cNvPr>
          <p:cNvSpPr>
            <a:spLocks noGrp="1"/>
          </p:cNvSpPr>
          <p:nvPr>
            <p:ph type="title"/>
          </p:nvPr>
        </p:nvSpPr>
        <p:spPr>
          <a:xfrm>
            <a:off x="4319563" y="161332"/>
            <a:ext cx="4137059" cy="1280890"/>
          </a:xfrm>
        </p:spPr>
        <p:txBody>
          <a:bodyPr>
            <a:normAutofit/>
          </a:bodyPr>
          <a:lstStyle/>
          <a:p>
            <a:r>
              <a:rPr lang="it-IT" dirty="0"/>
              <a:t>Morfologia</a:t>
            </a:r>
          </a:p>
        </p:txBody>
      </p:sp>
      <p:sp>
        <p:nvSpPr>
          <p:cNvPr id="3" name="Content Placeholder 2">
            <a:extLst>
              <a:ext uri="{FF2B5EF4-FFF2-40B4-BE49-F238E27FC236}">
                <a16:creationId xmlns:a16="http://schemas.microsoft.com/office/drawing/2014/main" id="{58211F42-C623-4D80-8AA9-95058EF08655}"/>
              </a:ext>
            </a:extLst>
          </p:cNvPr>
          <p:cNvSpPr>
            <a:spLocks noGrp="1"/>
          </p:cNvSpPr>
          <p:nvPr>
            <p:ph idx="1"/>
          </p:nvPr>
        </p:nvSpPr>
        <p:spPr>
          <a:xfrm>
            <a:off x="2151507" y="955665"/>
            <a:ext cx="5843847" cy="2623077"/>
          </a:xfrm>
        </p:spPr>
        <p:txBody>
          <a:bodyPr>
            <a:normAutofit lnSpcReduction="10000"/>
          </a:bodyPr>
          <a:lstStyle/>
          <a:p>
            <a:r>
              <a:rPr lang="it-IT" dirty="0">
                <a:solidFill>
                  <a:schemeClr val="tx1"/>
                </a:solidFill>
                <a:latin typeface="+mj-lt"/>
              </a:rPr>
              <a:t>Buco nero supermassiccio centrale (SMBH)</a:t>
            </a:r>
          </a:p>
          <a:p>
            <a:r>
              <a:rPr lang="it-IT" dirty="0">
                <a:solidFill>
                  <a:schemeClr val="tx1"/>
                </a:solidFill>
                <a:latin typeface="+mj-lt"/>
              </a:rPr>
              <a:t>Disco di accrescimento</a:t>
            </a:r>
          </a:p>
          <a:p>
            <a:r>
              <a:rPr lang="it-IT" dirty="0">
                <a:solidFill>
                  <a:schemeClr val="tx1"/>
                </a:solidFill>
                <a:latin typeface="+mj-lt"/>
              </a:rPr>
              <a:t>Anello toroidale di polveri opache</a:t>
            </a:r>
          </a:p>
          <a:p>
            <a:r>
              <a:rPr lang="it-IT" i="1" dirty="0">
                <a:solidFill>
                  <a:schemeClr val="tx1"/>
                </a:solidFill>
                <a:latin typeface="+mj-lt"/>
              </a:rPr>
              <a:t>Broad Line Regions</a:t>
            </a:r>
            <a:r>
              <a:rPr lang="it-IT" dirty="0">
                <a:solidFill>
                  <a:schemeClr val="tx1"/>
                </a:solidFill>
                <a:latin typeface="+mj-lt"/>
              </a:rPr>
              <a:t>, </a:t>
            </a:r>
            <a:r>
              <a:rPr lang="it-IT" i="1" dirty="0">
                <a:solidFill>
                  <a:schemeClr val="tx1"/>
                </a:solidFill>
                <a:latin typeface="+mj-lt"/>
              </a:rPr>
              <a:t>Narrow Line Regions</a:t>
            </a:r>
          </a:p>
          <a:p>
            <a:r>
              <a:rPr lang="it-IT" i="1" dirty="0">
                <a:solidFill>
                  <a:schemeClr val="tx1"/>
                </a:solidFill>
                <a:latin typeface="+mj-lt"/>
              </a:rPr>
              <a:t>Jets</a:t>
            </a:r>
            <a:r>
              <a:rPr lang="it-IT" dirty="0">
                <a:solidFill>
                  <a:schemeClr val="tx1"/>
                </a:solidFill>
                <a:latin typeface="+mj-lt"/>
              </a:rPr>
              <a:t> relativistici (10% AGN)</a:t>
            </a:r>
          </a:p>
          <a:p>
            <a:r>
              <a:rPr lang="it-IT" dirty="0">
                <a:solidFill>
                  <a:schemeClr val="tx1"/>
                </a:solidFill>
                <a:latin typeface="+mj-lt"/>
              </a:rPr>
              <a:t>Radiolobi</a:t>
            </a:r>
          </a:p>
          <a:p>
            <a:r>
              <a:rPr lang="it-IT" i="1" dirty="0">
                <a:solidFill>
                  <a:schemeClr val="tx1"/>
                </a:solidFill>
                <a:latin typeface="+mj-lt"/>
              </a:rPr>
              <a:t>Hot spots</a:t>
            </a:r>
          </a:p>
          <a:p>
            <a:endParaRPr lang="it-IT" sz="1600" dirty="0">
              <a:solidFill>
                <a:schemeClr val="tx1"/>
              </a:solidFill>
            </a:endParaRPr>
          </a:p>
        </p:txBody>
      </p:sp>
      <p:pic>
        <p:nvPicPr>
          <p:cNvPr id="7" name="Picture 6" descr="A picture containing meter, clock&#10;&#10;Description automatically generated">
            <a:extLst>
              <a:ext uri="{FF2B5EF4-FFF2-40B4-BE49-F238E27FC236}">
                <a16:creationId xmlns:a16="http://schemas.microsoft.com/office/drawing/2014/main" id="{B1C85D9B-FC58-440D-B6F9-D261D1F19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07" y="4005903"/>
            <a:ext cx="8916709" cy="2792763"/>
          </a:xfrm>
          <a:prstGeom prst="rect">
            <a:avLst/>
          </a:prstGeom>
        </p:spPr>
      </p:pic>
      <p:sp>
        <p:nvSpPr>
          <p:cNvPr id="8" name="TextBox 7">
            <a:extLst>
              <a:ext uri="{FF2B5EF4-FFF2-40B4-BE49-F238E27FC236}">
                <a16:creationId xmlns:a16="http://schemas.microsoft.com/office/drawing/2014/main" id="{974F5267-5E25-45F5-A851-61013E1C8B63}"/>
              </a:ext>
            </a:extLst>
          </p:cNvPr>
          <p:cNvSpPr txBox="1"/>
          <p:nvPr/>
        </p:nvSpPr>
        <p:spPr>
          <a:xfrm>
            <a:off x="2082146" y="3678960"/>
            <a:ext cx="3427615" cy="307777"/>
          </a:xfrm>
          <a:prstGeom prst="rect">
            <a:avLst/>
          </a:prstGeom>
          <a:noFill/>
        </p:spPr>
        <p:txBody>
          <a:bodyPr wrap="square" rtlCol="0">
            <a:spAutoFit/>
          </a:bodyPr>
          <a:lstStyle/>
          <a:p>
            <a:r>
              <a:rPr lang="en-US" sz="1400" dirty="0">
                <a:latin typeface="+mj-lt"/>
              </a:rPr>
              <a:t>Credit: Brooks/Cole Thomson Learning</a:t>
            </a:r>
            <a:endParaRPr lang="it-IT" sz="1400" dirty="0">
              <a:latin typeface="+mj-lt"/>
            </a:endParaRPr>
          </a:p>
        </p:txBody>
      </p:sp>
      <p:sp>
        <p:nvSpPr>
          <p:cNvPr id="9" name="TextBox 8">
            <a:extLst>
              <a:ext uri="{FF2B5EF4-FFF2-40B4-BE49-F238E27FC236}">
                <a16:creationId xmlns:a16="http://schemas.microsoft.com/office/drawing/2014/main" id="{45DD7680-CE1F-48C7-9E4D-9FA97BB3D870}"/>
              </a:ext>
            </a:extLst>
          </p:cNvPr>
          <p:cNvSpPr txBox="1"/>
          <p:nvPr/>
        </p:nvSpPr>
        <p:spPr>
          <a:xfrm>
            <a:off x="8835282" y="3121223"/>
            <a:ext cx="2760953" cy="307777"/>
          </a:xfrm>
          <a:prstGeom prst="rect">
            <a:avLst/>
          </a:prstGeom>
          <a:noFill/>
        </p:spPr>
        <p:txBody>
          <a:bodyPr wrap="square" rtlCol="0">
            <a:spAutoFit/>
          </a:bodyPr>
          <a:lstStyle/>
          <a:p>
            <a:r>
              <a:rPr lang="it-IT" sz="1400" dirty="0">
                <a:latin typeface="+mj-lt"/>
              </a:rPr>
              <a:t>Credit: Urry, Padovani (1995)</a:t>
            </a:r>
          </a:p>
        </p:txBody>
      </p:sp>
      <p:sp>
        <p:nvSpPr>
          <p:cNvPr id="6" name="Slide Number Placeholder 5">
            <a:extLst>
              <a:ext uri="{FF2B5EF4-FFF2-40B4-BE49-F238E27FC236}">
                <a16:creationId xmlns:a16="http://schemas.microsoft.com/office/drawing/2014/main" id="{1273241A-5813-47D2-9FA9-F97BE85A7AF9}"/>
              </a:ext>
            </a:extLst>
          </p:cNvPr>
          <p:cNvSpPr>
            <a:spLocks noGrp="1"/>
          </p:cNvSpPr>
          <p:nvPr>
            <p:ph type="sldNum" sz="quarter" idx="12"/>
          </p:nvPr>
        </p:nvSpPr>
        <p:spPr/>
        <p:txBody>
          <a:bodyPr/>
          <a:lstStyle/>
          <a:p>
            <a:r>
              <a:rPr lang="it-IT" dirty="0"/>
              <a:t>2</a:t>
            </a:r>
          </a:p>
        </p:txBody>
      </p:sp>
      <p:pic>
        <p:nvPicPr>
          <p:cNvPr id="10" name="Picture 9" descr="A picture containing table, light, holding, white&#10;&#10;Description automatically generated">
            <a:extLst>
              <a:ext uri="{FF2B5EF4-FFF2-40B4-BE49-F238E27FC236}">
                <a16:creationId xmlns:a16="http://schemas.microsoft.com/office/drawing/2014/main" id="{944302DB-5260-4A2A-B5A0-3A9D3BE8B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134" y="334126"/>
            <a:ext cx="2106718" cy="2806263"/>
          </a:xfrm>
          <a:prstGeom prst="rect">
            <a:avLst/>
          </a:prstGeom>
          <a:ln w="12700">
            <a:solidFill>
              <a:schemeClr val="accent1"/>
            </a:solidFill>
          </a:ln>
        </p:spPr>
      </p:pic>
    </p:spTree>
    <p:extLst>
      <p:ext uri="{BB962C8B-B14F-4D97-AF65-F5344CB8AC3E}">
        <p14:creationId xmlns:p14="http://schemas.microsoft.com/office/powerpoint/2010/main" val="104603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8AA1-9AA3-4DA2-A7E1-6F909B10D019}"/>
              </a:ext>
            </a:extLst>
          </p:cNvPr>
          <p:cNvSpPr>
            <a:spLocks noGrp="1"/>
          </p:cNvSpPr>
          <p:nvPr>
            <p:ph type="title"/>
          </p:nvPr>
        </p:nvSpPr>
        <p:spPr>
          <a:xfrm>
            <a:off x="2561119" y="240031"/>
            <a:ext cx="8911687" cy="1280890"/>
          </a:xfrm>
        </p:spPr>
        <p:txBody>
          <a:bodyPr/>
          <a:lstStyle/>
          <a:p>
            <a:pPr algn="ctr"/>
            <a:r>
              <a:rPr lang="it-IT" dirty="0"/>
              <a:t>Classificazione degli AGN</a:t>
            </a:r>
          </a:p>
        </p:txBody>
      </p:sp>
      <p:sp>
        <p:nvSpPr>
          <p:cNvPr id="3" name="Content Placeholder 2">
            <a:extLst>
              <a:ext uri="{FF2B5EF4-FFF2-40B4-BE49-F238E27FC236}">
                <a16:creationId xmlns:a16="http://schemas.microsoft.com/office/drawing/2014/main" id="{50C849F9-6AB0-43C0-9BFB-840EC6711FEB}"/>
              </a:ext>
            </a:extLst>
          </p:cNvPr>
          <p:cNvSpPr>
            <a:spLocks noGrp="1"/>
          </p:cNvSpPr>
          <p:nvPr>
            <p:ph sz="half" idx="1"/>
          </p:nvPr>
        </p:nvSpPr>
        <p:spPr>
          <a:xfrm>
            <a:off x="1592275" y="1107915"/>
            <a:ext cx="4313864" cy="3777622"/>
          </a:xfrm>
        </p:spPr>
        <p:txBody>
          <a:bodyPr>
            <a:normAutofit/>
          </a:bodyPr>
          <a:lstStyle/>
          <a:p>
            <a:r>
              <a:rPr lang="it-IT" dirty="0">
                <a:solidFill>
                  <a:schemeClr val="tx1"/>
                </a:solidFill>
                <a:latin typeface="+mj-lt"/>
              </a:rPr>
              <a:t>In base alle proprietà radio e spettrali:</a:t>
            </a:r>
          </a:p>
        </p:txBody>
      </p:sp>
      <p:sp>
        <p:nvSpPr>
          <p:cNvPr id="4" name="Content Placeholder 3">
            <a:extLst>
              <a:ext uri="{FF2B5EF4-FFF2-40B4-BE49-F238E27FC236}">
                <a16:creationId xmlns:a16="http://schemas.microsoft.com/office/drawing/2014/main" id="{DCAFD113-B8F3-4D74-8AC9-42562162F7B4}"/>
              </a:ext>
            </a:extLst>
          </p:cNvPr>
          <p:cNvSpPr>
            <a:spLocks noGrp="1"/>
          </p:cNvSpPr>
          <p:nvPr>
            <p:ph sz="half" idx="2"/>
          </p:nvPr>
        </p:nvSpPr>
        <p:spPr>
          <a:xfrm>
            <a:off x="1592275" y="4472531"/>
            <a:ext cx="4410960" cy="3777622"/>
          </a:xfrm>
        </p:spPr>
        <p:txBody>
          <a:bodyPr/>
          <a:lstStyle/>
          <a:p>
            <a:r>
              <a:rPr lang="it-IT" dirty="0">
                <a:solidFill>
                  <a:schemeClr val="tx1"/>
                </a:solidFill>
                <a:latin typeface="+mj-lt"/>
              </a:rPr>
              <a:t>In base alla direzione di osservazione (Modello Unificato):                           Galassie di Seyfert, Radiogalassie, Quasar e Blazar.</a:t>
            </a:r>
          </a:p>
        </p:txBody>
      </p:sp>
      <p:pic>
        <p:nvPicPr>
          <p:cNvPr id="6" name="Picture 5" descr="A screenshot of a cell phone&#10;&#10;Description automatically generated">
            <a:extLst>
              <a:ext uri="{FF2B5EF4-FFF2-40B4-BE49-F238E27FC236}">
                <a16:creationId xmlns:a16="http://schemas.microsoft.com/office/drawing/2014/main" id="{10715B45-C23F-479E-9189-B2F47C214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377" y="1745024"/>
            <a:ext cx="4647333" cy="1280890"/>
          </a:xfrm>
          <a:prstGeom prst="rect">
            <a:avLst/>
          </a:prstGeom>
        </p:spPr>
      </p:pic>
      <p:pic>
        <p:nvPicPr>
          <p:cNvPr id="8" name="Picture 7" descr="A close up of a device&#10;&#10;Description automatically generated">
            <a:extLst>
              <a:ext uri="{FF2B5EF4-FFF2-40B4-BE49-F238E27FC236}">
                <a16:creationId xmlns:a16="http://schemas.microsoft.com/office/drawing/2014/main" id="{EB47E54D-7691-4195-B75F-3B3AE4B47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806" y="1847598"/>
            <a:ext cx="5826194" cy="5024234"/>
          </a:xfrm>
          <a:prstGeom prst="rect">
            <a:avLst/>
          </a:prstGeom>
          <a:ln w="12700">
            <a:solidFill>
              <a:schemeClr val="accent1"/>
            </a:solidFill>
          </a:ln>
        </p:spPr>
      </p:pic>
      <p:sp>
        <p:nvSpPr>
          <p:cNvPr id="9" name="TextBox 8">
            <a:extLst>
              <a:ext uri="{FF2B5EF4-FFF2-40B4-BE49-F238E27FC236}">
                <a16:creationId xmlns:a16="http://schemas.microsoft.com/office/drawing/2014/main" id="{211129C6-FE4C-48BB-BD68-53F7E0D47561}"/>
              </a:ext>
            </a:extLst>
          </p:cNvPr>
          <p:cNvSpPr txBox="1"/>
          <p:nvPr/>
        </p:nvSpPr>
        <p:spPr>
          <a:xfrm>
            <a:off x="9218565" y="1538585"/>
            <a:ext cx="3751335" cy="584775"/>
          </a:xfrm>
          <a:prstGeom prst="rect">
            <a:avLst/>
          </a:prstGeom>
          <a:noFill/>
        </p:spPr>
        <p:txBody>
          <a:bodyPr wrap="square" rtlCol="0">
            <a:spAutoFit/>
          </a:bodyPr>
          <a:lstStyle/>
          <a:p>
            <a:r>
              <a:rPr lang="it-IT" sz="1400" dirty="0">
                <a:latin typeface="+mj-lt"/>
              </a:rPr>
              <a:t>Credit: Beckmann &amp; Shrader (2012)</a:t>
            </a:r>
          </a:p>
          <a:p>
            <a:endParaRPr lang="it-IT" dirty="0"/>
          </a:p>
        </p:txBody>
      </p:sp>
      <p:sp>
        <p:nvSpPr>
          <p:cNvPr id="7" name="Slide Number Placeholder 6">
            <a:extLst>
              <a:ext uri="{FF2B5EF4-FFF2-40B4-BE49-F238E27FC236}">
                <a16:creationId xmlns:a16="http://schemas.microsoft.com/office/drawing/2014/main" id="{F14F4107-1D10-48C0-8035-AA7698ADB7B6}"/>
              </a:ext>
            </a:extLst>
          </p:cNvPr>
          <p:cNvSpPr>
            <a:spLocks noGrp="1"/>
          </p:cNvSpPr>
          <p:nvPr>
            <p:ph type="sldNum" sz="quarter" idx="12"/>
          </p:nvPr>
        </p:nvSpPr>
        <p:spPr/>
        <p:txBody>
          <a:bodyPr/>
          <a:lstStyle/>
          <a:p>
            <a:r>
              <a:rPr lang="it-IT" dirty="0"/>
              <a:t>3</a:t>
            </a:r>
          </a:p>
        </p:txBody>
      </p:sp>
    </p:spTree>
    <p:extLst>
      <p:ext uri="{BB962C8B-B14F-4D97-AF65-F5344CB8AC3E}">
        <p14:creationId xmlns:p14="http://schemas.microsoft.com/office/powerpoint/2010/main" val="182501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32B3E-5DEA-4E6C-A253-C916283B7C77}"/>
              </a:ext>
            </a:extLst>
          </p:cNvPr>
          <p:cNvSpPr>
            <a:spLocks noGrp="1"/>
          </p:cNvSpPr>
          <p:nvPr>
            <p:ph type="title"/>
          </p:nvPr>
        </p:nvSpPr>
        <p:spPr>
          <a:xfrm>
            <a:off x="739516" y="265097"/>
            <a:ext cx="3650279" cy="1259894"/>
          </a:xfrm>
        </p:spPr>
        <p:txBody>
          <a:bodyPr>
            <a:normAutofit/>
          </a:bodyPr>
          <a:lstStyle/>
          <a:p>
            <a:r>
              <a:rPr lang="it-IT" dirty="0"/>
              <a:t>I Blazar</a:t>
            </a:r>
          </a:p>
        </p:txBody>
      </p:sp>
      <p:sp>
        <p:nvSpPr>
          <p:cNvPr id="21" name="Rectangle 20">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6EC473A-7303-4B4C-96F8-429B060AB1EA}"/>
              </a:ext>
            </a:extLst>
          </p:cNvPr>
          <p:cNvSpPr>
            <a:spLocks noGrp="1"/>
          </p:cNvSpPr>
          <p:nvPr>
            <p:ph idx="1"/>
          </p:nvPr>
        </p:nvSpPr>
        <p:spPr>
          <a:xfrm>
            <a:off x="290090" y="996541"/>
            <a:ext cx="4549129" cy="5317820"/>
          </a:xfrm>
        </p:spPr>
        <p:txBody>
          <a:bodyPr>
            <a:normAutofit/>
          </a:bodyPr>
          <a:lstStyle/>
          <a:p>
            <a:pPr>
              <a:lnSpc>
                <a:spcPct val="90000"/>
              </a:lnSpc>
            </a:pPr>
            <a:r>
              <a:rPr lang="it-IT" dirty="0">
                <a:solidFill>
                  <a:schemeClr val="tx1"/>
                </a:solidFill>
                <a:latin typeface="+mj-lt"/>
              </a:rPr>
              <a:t>Queste sorgenti extra-galattiche sono </a:t>
            </a:r>
            <a:r>
              <a:rPr lang="it-IT" i="1" dirty="0">
                <a:solidFill>
                  <a:schemeClr val="tx1"/>
                </a:solidFill>
                <a:latin typeface="+mj-lt"/>
              </a:rPr>
              <a:t>radio-loud</a:t>
            </a:r>
            <a:r>
              <a:rPr lang="it-IT" dirty="0">
                <a:solidFill>
                  <a:schemeClr val="tx1"/>
                </a:solidFill>
                <a:latin typeface="+mj-lt"/>
              </a:rPr>
              <a:t>, compatte, potenti emettitrici di raggi </a:t>
            </a:r>
            <a:r>
              <a:rPr lang="it-IT" i="1" dirty="0">
                <a:solidFill>
                  <a:schemeClr val="tx1"/>
                </a:solidFill>
                <a:latin typeface="+mj-lt"/>
              </a:rPr>
              <a:t>γ </a:t>
            </a:r>
            <a:r>
              <a:rPr lang="it-IT" dirty="0">
                <a:solidFill>
                  <a:schemeClr val="tx1"/>
                </a:solidFill>
                <a:latin typeface="+mj-lt"/>
              </a:rPr>
              <a:t>(fino ad energie dell’ordine del TeV), fortemente variabili, mostrano moti apparenti superluminali e hanno uno dei </a:t>
            </a:r>
            <a:r>
              <a:rPr lang="it-IT" i="1" dirty="0">
                <a:solidFill>
                  <a:schemeClr val="tx1"/>
                </a:solidFill>
                <a:latin typeface="+mj-lt"/>
              </a:rPr>
              <a:t>jet</a:t>
            </a:r>
            <a:r>
              <a:rPr lang="it-IT" dirty="0">
                <a:solidFill>
                  <a:schemeClr val="tx1"/>
                </a:solidFill>
                <a:latin typeface="+mj-lt"/>
              </a:rPr>
              <a:t> allineato con la direzione di osservazione dalla Terra.</a:t>
            </a:r>
          </a:p>
          <a:p>
            <a:pPr marL="0" indent="0">
              <a:lnSpc>
                <a:spcPct val="90000"/>
              </a:lnSpc>
              <a:buNone/>
            </a:pPr>
            <a:endParaRPr lang="it-IT" dirty="0">
              <a:solidFill>
                <a:schemeClr val="tx1"/>
              </a:solidFill>
              <a:latin typeface="+mj-lt"/>
            </a:endParaRPr>
          </a:p>
          <a:p>
            <a:pPr>
              <a:lnSpc>
                <a:spcPct val="90000"/>
              </a:lnSpc>
            </a:pPr>
            <a:endParaRPr lang="it-IT" dirty="0">
              <a:solidFill>
                <a:schemeClr val="tx1"/>
              </a:solidFill>
              <a:latin typeface="+mj-lt"/>
            </a:endParaRPr>
          </a:p>
          <a:p>
            <a:pPr>
              <a:lnSpc>
                <a:spcPct val="90000"/>
              </a:lnSpc>
            </a:pPr>
            <a:r>
              <a:rPr lang="it-IT" dirty="0">
                <a:solidFill>
                  <a:schemeClr val="tx1"/>
                </a:solidFill>
                <a:latin typeface="+mj-lt"/>
              </a:rPr>
              <a:t>I blazar osservati dal telescopio spaziale per raggi gamma Fermi durante i primi 8 anni della missione e riportati nel catalogo 4FGL pubblicato il 17 Gennaio 2020 sono oltre 3130. </a:t>
            </a:r>
            <a:br>
              <a:rPr lang="it-IT" dirty="0">
                <a:solidFill>
                  <a:schemeClr val="tx1"/>
                </a:solidFill>
                <a:latin typeface="+mj-lt"/>
              </a:rPr>
            </a:br>
            <a:endParaRPr lang="it-IT" dirty="0">
              <a:solidFill>
                <a:schemeClr val="tx1"/>
              </a:solidFill>
              <a:latin typeface="+mj-lt"/>
            </a:endParaRPr>
          </a:p>
        </p:txBody>
      </p:sp>
      <p:sp>
        <p:nvSpPr>
          <p:cNvPr id="23"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91DDC7-9AE7-4E76-B458-B89F460BC51B}"/>
              </a:ext>
            </a:extLst>
          </p:cNvPr>
          <p:cNvSpPr txBox="1"/>
          <p:nvPr/>
        </p:nvSpPr>
        <p:spPr>
          <a:xfrm>
            <a:off x="9303556" y="5467705"/>
            <a:ext cx="2303300" cy="307777"/>
          </a:xfrm>
          <a:prstGeom prst="rect">
            <a:avLst/>
          </a:prstGeom>
          <a:noFill/>
        </p:spPr>
        <p:txBody>
          <a:bodyPr wrap="square" rtlCol="0">
            <a:spAutoFit/>
          </a:bodyPr>
          <a:lstStyle/>
          <a:p>
            <a:r>
              <a:rPr lang="it-IT" sz="1400" dirty="0">
                <a:latin typeface="+mj-lt"/>
              </a:rPr>
              <a:t>Credit: Abdo et. Al. 2010</a:t>
            </a:r>
          </a:p>
        </p:txBody>
      </p:sp>
      <p:pic>
        <p:nvPicPr>
          <p:cNvPr id="6" name="Picture 5" descr="A close up of a map&#10;&#10;Description automatically generated">
            <a:extLst>
              <a:ext uri="{FF2B5EF4-FFF2-40B4-BE49-F238E27FC236}">
                <a16:creationId xmlns:a16="http://schemas.microsoft.com/office/drawing/2014/main" id="{43B1D659-A251-47A2-965D-2432EFB3E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667" y="2248655"/>
            <a:ext cx="4812102" cy="3210737"/>
          </a:xfrm>
          <a:prstGeom prst="rect">
            <a:avLst/>
          </a:prstGeom>
          <a:ln w="12700">
            <a:solidFill>
              <a:schemeClr val="accent1"/>
            </a:solidFill>
          </a:ln>
        </p:spPr>
      </p:pic>
      <p:sp>
        <p:nvSpPr>
          <p:cNvPr id="18" name="Content Placeholder 2">
            <a:extLst>
              <a:ext uri="{FF2B5EF4-FFF2-40B4-BE49-F238E27FC236}">
                <a16:creationId xmlns:a16="http://schemas.microsoft.com/office/drawing/2014/main" id="{C02B9C35-CAE7-4C36-A56B-EB283DBA7BB0}"/>
              </a:ext>
            </a:extLst>
          </p:cNvPr>
          <p:cNvSpPr txBox="1">
            <a:spLocks/>
          </p:cNvSpPr>
          <p:nvPr/>
        </p:nvSpPr>
        <p:spPr>
          <a:xfrm>
            <a:off x="6096002" y="996541"/>
            <a:ext cx="5805908" cy="9989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it-IT" dirty="0">
                <a:solidFill>
                  <a:schemeClr val="tx1"/>
                </a:solidFill>
                <a:latin typeface="+mj-lt"/>
              </a:rPr>
              <a:t>Distribuzione spettrale di energia del blazar Mrk 421: picco di IC copre l’intervallo energetico GeV- TeV.</a:t>
            </a:r>
          </a:p>
        </p:txBody>
      </p:sp>
      <p:sp>
        <p:nvSpPr>
          <p:cNvPr id="9" name="Slide Number Placeholder 8">
            <a:extLst>
              <a:ext uri="{FF2B5EF4-FFF2-40B4-BE49-F238E27FC236}">
                <a16:creationId xmlns:a16="http://schemas.microsoft.com/office/drawing/2014/main" id="{D1E2665A-BF5C-497F-9976-099063B7B7D6}"/>
              </a:ext>
            </a:extLst>
          </p:cNvPr>
          <p:cNvSpPr>
            <a:spLocks noGrp="1"/>
          </p:cNvSpPr>
          <p:nvPr>
            <p:ph type="sldNum" sz="quarter" idx="12"/>
          </p:nvPr>
        </p:nvSpPr>
        <p:spPr>
          <a:xfrm>
            <a:off x="31503" y="6131798"/>
            <a:ext cx="779767" cy="365125"/>
          </a:xfrm>
        </p:spPr>
        <p:txBody>
          <a:bodyPr/>
          <a:lstStyle/>
          <a:p>
            <a:r>
              <a:rPr lang="it-IT" dirty="0"/>
              <a:t>4</a:t>
            </a:r>
          </a:p>
        </p:txBody>
      </p:sp>
    </p:spTree>
    <p:extLst>
      <p:ext uri="{BB962C8B-B14F-4D97-AF65-F5344CB8AC3E}">
        <p14:creationId xmlns:p14="http://schemas.microsoft.com/office/powerpoint/2010/main" val="361926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73237B-D536-4B4C-8928-3510CB0F8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4377-9305-441E-AA08-0053D5F40FF6}"/>
              </a:ext>
            </a:extLst>
          </p:cNvPr>
          <p:cNvSpPr>
            <a:spLocks noGrp="1"/>
          </p:cNvSpPr>
          <p:nvPr>
            <p:ph type="title"/>
          </p:nvPr>
        </p:nvSpPr>
        <p:spPr>
          <a:xfrm>
            <a:off x="1992341" y="174080"/>
            <a:ext cx="8710113" cy="1259894"/>
          </a:xfrm>
        </p:spPr>
        <p:txBody>
          <a:bodyPr>
            <a:normAutofit/>
          </a:bodyPr>
          <a:lstStyle/>
          <a:p>
            <a:pPr algn="ctr"/>
            <a:r>
              <a:rPr lang="it-IT" sz="3300" dirty="0"/>
              <a:t>Fermi Gamma-ray Space Telescope</a:t>
            </a:r>
          </a:p>
        </p:txBody>
      </p:sp>
      <p:sp>
        <p:nvSpPr>
          <p:cNvPr id="16" name="Rectangle 15">
            <a:extLst>
              <a:ext uri="{FF2B5EF4-FFF2-40B4-BE49-F238E27FC236}">
                <a16:creationId xmlns:a16="http://schemas.microsoft.com/office/drawing/2014/main" id="{488B1383-B33A-45D9-AF5F-DD1522135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10">
            <a:extLst>
              <a:ext uri="{FF2B5EF4-FFF2-40B4-BE49-F238E27FC236}">
                <a16:creationId xmlns:a16="http://schemas.microsoft.com/office/drawing/2014/main" id="{BC03E80B-0AB0-43D3-A063-092A992ACCCB}"/>
              </a:ext>
            </a:extLst>
          </p:cNvPr>
          <p:cNvSpPr>
            <a:spLocks noGrp="1"/>
          </p:cNvSpPr>
          <p:nvPr>
            <p:ph idx="1"/>
          </p:nvPr>
        </p:nvSpPr>
        <p:spPr>
          <a:xfrm>
            <a:off x="429731" y="1024995"/>
            <a:ext cx="4114835" cy="5658925"/>
          </a:xfrm>
        </p:spPr>
        <p:txBody>
          <a:bodyPr>
            <a:normAutofit lnSpcReduction="10000"/>
          </a:bodyPr>
          <a:lstStyle/>
          <a:p>
            <a:r>
              <a:rPr lang="it-IT" dirty="0">
                <a:solidFill>
                  <a:schemeClr val="tx1"/>
                </a:solidFill>
                <a:latin typeface="+mj-lt"/>
              </a:rPr>
              <a:t>Lanciato l’11 giugno 2008 e originariamente chiamato GLAST.</a:t>
            </a:r>
          </a:p>
          <a:p>
            <a:r>
              <a:rPr lang="it-IT" dirty="0">
                <a:solidFill>
                  <a:schemeClr val="tx1"/>
                </a:solidFill>
                <a:latin typeface="+mj-lt"/>
              </a:rPr>
              <a:t>1 orbita equatoriale attorno alla Terra ogni 96 minuti (1 emisfero); scansione dell’intero cielo ogni 3 ore.</a:t>
            </a:r>
          </a:p>
          <a:p>
            <a:r>
              <a:rPr lang="it-IT" dirty="0">
                <a:solidFill>
                  <a:schemeClr val="tx1"/>
                </a:solidFill>
                <a:latin typeface="+mj-lt"/>
              </a:rPr>
              <a:t>LAT studia i raggi γ di energia 20 MeV &lt; E &lt; 300 GeV con un FoV di 2.4 sr, risoluzione angolare fino a 0.3 minuti d’arco e accuratezza temporale di 1 </a:t>
            </a:r>
            <a:r>
              <a:rPr lang="el-GR" dirty="0">
                <a:solidFill>
                  <a:schemeClr val="tx1"/>
                </a:solidFill>
                <a:latin typeface="+mj-lt"/>
              </a:rPr>
              <a:t>μ</a:t>
            </a:r>
            <a:r>
              <a:rPr lang="it-IT" dirty="0">
                <a:solidFill>
                  <a:schemeClr val="tx1"/>
                </a:solidFill>
                <a:latin typeface="+mj-lt"/>
              </a:rPr>
              <a:t>s. Formato da:             Tracciatore, Calorimetro, ACD, DAQ.</a:t>
            </a:r>
          </a:p>
          <a:p>
            <a:r>
              <a:rPr lang="it-IT" dirty="0">
                <a:solidFill>
                  <a:schemeClr val="tx1"/>
                </a:solidFill>
                <a:latin typeface="+mj-lt"/>
              </a:rPr>
              <a:t>GBM studia le sorgenti transienti di energia 8 KeV &lt; E &lt; 40 MeV con un FoV di 9.5 sr.                             Costituito da: LE/HE Detectors, DPU.</a:t>
            </a:r>
          </a:p>
          <a:p>
            <a:r>
              <a:rPr lang="it-IT" dirty="0">
                <a:solidFill>
                  <a:schemeClr val="tx1"/>
                </a:solidFill>
                <a:latin typeface="+mj-lt"/>
              </a:rPr>
              <a:t>5064 sorgenti gamma catalogate nel 4FGL.</a:t>
            </a:r>
            <a:br>
              <a:rPr lang="it-IT" dirty="0">
                <a:solidFill>
                  <a:schemeClr val="tx1"/>
                </a:solidFill>
                <a:latin typeface="+mj-lt"/>
              </a:rPr>
            </a:br>
            <a:endParaRPr lang="en-US" dirty="0">
              <a:solidFill>
                <a:schemeClr val="tx1"/>
              </a:solidFill>
              <a:latin typeface="+mj-lt"/>
            </a:endParaRPr>
          </a:p>
        </p:txBody>
      </p:sp>
      <p:pic>
        <p:nvPicPr>
          <p:cNvPr id="5" name="Content Placeholder 4" descr="A picture containing items, filled, box, sitting&#10;&#10;Description automatically generated">
            <a:extLst>
              <a:ext uri="{FF2B5EF4-FFF2-40B4-BE49-F238E27FC236}">
                <a16:creationId xmlns:a16="http://schemas.microsoft.com/office/drawing/2014/main" id="{E88DD959-5FD5-4412-8218-B013BB565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566" y="2133600"/>
            <a:ext cx="2966322" cy="3390081"/>
          </a:xfrm>
          <a:prstGeom prst="rect">
            <a:avLst/>
          </a:prstGeom>
        </p:spPr>
      </p:pic>
      <p:pic>
        <p:nvPicPr>
          <p:cNvPr id="7" name="Picture 6" descr="A close up of a map&#10;&#10;Description automatically generated">
            <a:extLst>
              <a:ext uri="{FF2B5EF4-FFF2-40B4-BE49-F238E27FC236}">
                <a16:creationId xmlns:a16="http://schemas.microsoft.com/office/drawing/2014/main" id="{71D27555-2E70-433E-AC86-E4E79A3B6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360" y="1675706"/>
            <a:ext cx="4485278" cy="4305867"/>
          </a:xfrm>
          <a:prstGeom prst="rect">
            <a:avLst/>
          </a:prstGeom>
        </p:spPr>
      </p:pic>
      <p:sp>
        <p:nvSpPr>
          <p:cNvPr id="18" name="Freeform 11">
            <a:extLst>
              <a:ext uri="{FF2B5EF4-FFF2-40B4-BE49-F238E27FC236}">
                <a16:creationId xmlns:a16="http://schemas.microsoft.com/office/drawing/2014/main" id="{ADD2565E-493E-4545-99C0-2F033FAF9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267159-0AF9-40CB-9E48-DE50D635B3DD}"/>
              </a:ext>
            </a:extLst>
          </p:cNvPr>
          <p:cNvSpPr txBox="1"/>
          <p:nvPr/>
        </p:nvSpPr>
        <p:spPr>
          <a:xfrm>
            <a:off x="5390984" y="5497855"/>
            <a:ext cx="2433100" cy="307777"/>
          </a:xfrm>
          <a:prstGeom prst="rect">
            <a:avLst/>
          </a:prstGeom>
          <a:noFill/>
        </p:spPr>
        <p:txBody>
          <a:bodyPr wrap="square" rtlCol="0">
            <a:spAutoFit/>
          </a:bodyPr>
          <a:lstStyle/>
          <a:p>
            <a:r>
              <a:rPr lang="it-IT" sz="1400" dirty="0">
                <a:latin typeface="+mj-lt"/>
              </a:rPr>
              <a:t>https://fermi.gsfc.nasa.gov</a:t>
            </a:r>
          </a:p>
        </p:txBody>
      </p:sp>
      <p:sp>
        <p:nvSpPr>
          <p:cNvPr id="6" name="Slide Number Placeholder 5">
            <a:extLst>
              <a:ext uri="{FF2B5EF4-FFF2-40B4-BE49-F238E27FC236}">
                <a16:creationId xmlns:a16="http://schemas.microsoft.com/office/drawing/2014/main" id="{287245C5-6E0D-4E78-9E8F-D8F7F95429D7}"/>
              </a:ext>
            </a:extLst>
          </p:cNvPr>
          <p:cNvSpPr>
            <a:spLocks noGrp="1"/>
          </p:cNvSpPr>
          <p:nvPr>
            <p:ph type="sldNum" sz="quarter" idx="12"/>
          </p:nvPr>
        </p:nvSpPr>
        <p:spPr>
          <a:xfrm>
            <a:off x="44212" y="6131798"/>
            <a:ext cx="779767" cy="365125"/>
          </a:xfrm>
        </p:spPr>
        <p:txBody>
          <a:bodyPr/>
          <a:lstStyle/>
          <a:p>
            <a:r>
              <a:rPr lang="it-IT" dirty="0"/>
              <a:t>5</a:t>
            </a:r>
          </a:p>
        </p:txBody>
      </p:sp>
    </p:spTree>
    <p:extLst>
      <p:ext uri="{BB962C8B-B14F-4D97-AF65-F5344CB8AC3E}">
        <p14:creationId xmlns:p14="http://schemas.microsoft.com/office/powerpoint/2010/main" val="139899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63CD-F538-43CC-BA50-1F21E4C125C5}"/>
              </a:ext>
            </a:extLst>
          </p:cNvPr>
          <p:cNvSpPr>
            <a:spLocks noGrp="1"/>
          </p:cNvSpPr>
          <p:nvPr>
            <p:ph type="title"/>
          </p:nvPr>
        </p:nvSpPr>
        <p:spPr>
          <a:xfrm>
            <a:off x="1640156" y="135218"/>
            <a:ext cx="8911687" cy="808450"/>
          </a:xfrm>
        </p:spPr>
        <p:txBody>
          <a:bodyPr/>
          <a:lstStyle/>
          <a:p>
            <a:pPr algn="ctr"/>
            <a:r>
              <a:rPr lang="it-IT" dirty="0"/>
              <a:t>Variabilità temporale dei blazar</a:t>
            </a:r>
          </a:p>
        </p:txBody>
      </p:sp>
      <p:sp>
        <p:nvSpPr>
          <p:cNvPr id="3" name="Content Placeholder 2">
            <a:extLst>
              <a:ext uri="{FF2B5EF4-FFF2-40B4-BE49-F238E27FC236}">
                <a16:creationId xmlns:a16="http://schemas.microsoft.com/office/drawing/2014/main" id="{1B80133D-CF72-4852-A2D0-6E8F7D37FC75}"/>
              </a:ext>
            </a:extLst>
          </p:cNvPr>
          <p:cNvSpPr>
            <a:spLocks noGrp="1"/>
          </p:cNvSpPr>
          <p:nvPr>
            <p:ph idx="1"/>
          </p:nvPr>
        </p:nvSpPr>
        <p:spPr>
          <a:xfrm>
            <a:off x="307450" y="1407712"/>
            <a:ext cx="5942275" cy="897339"/>
          </a:xfrm>
        </p:spPr>
        <p:txBody>
          <a:bodyPr>
            <a:noAutofit/>
          </a:bodyPr>
          <a:lstStyle/>
          <a:p>
            <a:r>
              <a:rPr lang="it-IT" dirty="0">
                <a:solidFill>
                  <a:schemeClr val="tx1"/>
                </a:solidFill>
                <a:latin typeface="+mj-lt"/>
              </a:rPr>
              <a:t>I </a:t>
            </a:r>
            <a:r>
              <a:rPr lang="it-IT" i="1" dirty="0">
                <a:solidFill>
                  <a:schemeClr val="tx1"/>
                </a:solidFill>
                <a:latin typeface="+mj-lt"/>
              </a:rPr>
              <a:t>flares </a:t>
            </a:r>
            <a:r>
              <a:rPr lang="it-IT" dirty="0">
                <a:solidFill>
                  <a:schemeClr val="tx1"/>
                </a:solidFill>
                <a:latin typeface="+mj-lt"/>
              </a:rPr>
              <a:t>sono</a:t>
            </a:r>
            <a:r>
              <a:rPr lang="it-IT" i="1" dirty="0">
                <a:solidFill>
                  <a:schemeClr val="tx1"/>
                </a:solidFill>
                <a:latin typeface="+mj-lt"/>
              </a:rPr>
              <a:t> </a:t>
            </a:r>
            <a:r>
              <a:rPr lang="it-IT" dirty="0">
                <a:solidFill>
                  <a:schemeClr val="tx1"/>
                </a:solidFill>
                <a:latin typeface="+mj-lt"/>
              </a:rPr>
              <a:t>eventi di improvvisa e violenta emissione gamma e risultano in un considerevole aumento del flusso della sorgente</a:t>
            </a:r>
            <a:r>
              <a:rPr lang="it-IT" dirty="0">
                <a:solidFill>
                  <a:schemeClr val="tx1"/>
                </a:solidFill>
              </a:rPr>
              <a:t>. </a:t>
            </a:r>
          </a:p>
          <a:p>
            <a:pPr marL="0" indent="0">
              <a:buNone/>
            </a:pPr>
            <a:endParaRPr lang="it-IT" dirty="0"/>
          </a:p>
          <a:p>
            <a:endParaRPr lang="it-IT" dirty="0">
              <a:latin typeface="+mj-lt"/>
            </a:endParaRPr>
          </a:p>
        </p:txBody>
      </p:sp>
      <p:pic>
        <p:nvPicPr>
          <p:cNvPr id="7" name="Picture 6" descr="A screenshot of a cell phone&#10;&#10;Description automatically generated">
            <a:extLst>
              <a:ext uri="{FF2B5EF4-FFF2-40B4-BE49-F238E27FC236}">
                <a16:creationId xmlns:a16="http://schemas.microsoft.com/office/drawing/2014/main" id="{82F93C4F-608E-43AF-869D-4D91186D1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440" y="3131080"/>
            <a:ext cx="4785360" cy="3713576"/>
          </a:xfrm>
          <a:prstGeom prst="rect">
            <a:avLst/>
          </a:prstGeom>
          <a:ln w="12700">
            <a:solidFill>
              <a:schemeClr val="accent1"/>
            </a:solidFill>
          </a:ln>
        </p:spPr>
      </p:pic>
      <p:pic>
        <p:nvPicPr>
          <p:cNvPr id="8" name="Picture 7" descr="A picture containing monitor, screen, sitting, blue&#10;&#10;Description automatically generated">
            <a:extLst>
              <a:ext uri="{FF2B5EF4-FFF2-40B4-BE49-F238E27FC236}">
                <a16:creationId xmlns:a16="http://schemas.microsoft.com/office/drawing/2014/main" id="{1639898F-E9D9-43DA-B6AA-4F9156D11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271" y="2617218"/>
            <a:ext cx="3072338" cy="4156288"/>
          </a:xfrm>
          <a:prstGeom prst="rect">
            <a:avLst/>
          </a:prstGeom>
        </p:spPr>
      </p:pic>
      <p:sp>
        <p:nvSpPr>
          <p:cNvPr id="11" name="Content Placeholder 2">
            <a:extLst>
              <a:ext uri="{FF2B5EF4-FFF2-40B4-BE49-F238E27FC236}">
                <a16:creationId xmlns:a16="http://schemas.microsoft.com/office/drawing/2014/main" id="{130BD90B-2457-4E2A-8EA7-967C13C17633}"/>
              </a:ext>
            </a:extLst>
          </p:cNvPr>
          <p:cNvSpPr txBox="1">
            <a:spLocks/>
          </p:cNvSpPr>
          <p:nvPr/>
        </p:nvSpPr>
        <p:spPr>
          <a:xfrm>
            <a:off x="6249725" y="1403322"/>
            <a:ext cx="6007211" cy="172775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it-IT" dirty="0">
                <a:solidFill>
                  <a:schemeClr val="tx1"/>
                </a:solidFill>
                <a:latin typeface="+mj-lt"/>
              </a:rPr>
              <a:t>Una curva di luce è un grafico che mostra l'andamento del flusso di un oggetto celeste in funzione del tempo: in ordinata si riportano i conteggi dei fotoni rivelati, oppure il flusso emesso misurato in N</a:t>
            </a:r>
            <a:r>
              <a:rPr lang="it-IT" sz="1400" dirty="0">
                <a:solidFill>
                  <a:schemeClr val="tx1"/>
                </a:solidFill>
                <a:latin typeface="+mj-lt"/>
              </a:rPr>
              <a:t>ph</a:t>
            </a:r>
            <a:r>
              <a:rPr lang="it-IT" i="1" dirty="0">
                <a:solidFill>
                  <a:schemeClr val="tx1"/>
                </a:solidFill>
                <a:latin typeface="+mj-lt"/>
              </a:rPr>
              <a:t> ·</a:t>
            </a:r>
            <a:r>
              <a:rPr lang="it-IT" dirty="0">
                <a:solidFill>
                  <a:schemeClr val="tx1"/>
                </a:solidFill>
                <a:latin typeface="+mj-lt"/>
              </a:rPr>
              <a:t> s</a:t>
            </a:r>
            <a:r>
              <a:rPr lang="it-IT" baseline="30000" dirty="0">
                <a:solidFill>
                  <a:schemeClr val="tx1"/>
                </a:solidFill>
                <a:latin typeface="+mj-lt"/>
              </a:rPr>
              <a:t>-1 </a:t>
            </a:r>
            <a:r>
              <a:rPr lang="it-IT" i="1" dirty="0">
                <a:solidFill>
                  <a:schemeClr val="tx1"/>
                </a:solidFill>
                <a:latin typeface="+mj-lt"/>
              </a:rPr>
              <a:t>· </a:t>
            </a:r>
            <a:r>
              <a:rPr lang="it-IT" dirty="0">
                <a:solidFill>
                  <a:schemeClr val="tx1"/>
                </a:solidFill>
                <a:latin typeface="+mj-lt"/>
              </a:rPr>
              <a:t>cm</a:t>
            </a:r>
            <a:r>
              <a:rPr lang="it-IT" baseline="30000" dirty="0">
                <a:solidFill>
                  <a:schemeClr val="tx1"/>
                </a:solidFill>
                <a:latin typeface="+mj-lt"/>
              </a:rPr>
              <a:t>-2</a:t>
            </a:r>
            <a:endParaRPr lang="it-IT" dirty="0">
              <a:solidFill>
                <a:schemeClr val="tx1"/>
              </a:solidFill>
              <a:latin typeface="+mj-lt"/>
            </a:endParaRPr>
          </a:p>
        </p:txBody>
      </p:sp>
      <p:sp>
        <p:nvSpPr>
          <p:cNvPr id="12" name="TextBox 11">
            <a:extLst>
              <a:ext uri="{FF2B5EF4-FFF2-40B4-BE49-F238E27FC236}">
                <a16:creationId xmlns:a16="http://schemas.microsoft.com/office/drawing/2014/main" id="{A3E11AB1-F230-47EA-94CB-A24D43F8A572}"/>
              </a:ext>
            </a:extLst>
          </p:cNvPr>
          <p:cNvSpPr txBox="1"/>
          <p:nvPr/>
        </p:nvSpPr>
        <p:spPr>
          <a:xfrm>
            <a:off x="10406209" y="2823303"/>
            <a:ext cx="2028306" cy="307777"/>
          </a:xfrm>
          <a:prstGeom prst="rect">
            <a:avLst/>
          </a:prstGeom>
          <a:noFill/>
        </p:spPr>
        <p:txBody>
          <a:bodyPr wrap="square" rtlCol="0">
            <a:spAutoFit/>
          </a:bodyPr>
          <a:lstStyle/>
          <a:p>
            <a:r>
              <a:rPr lang="it-IT" sz="1400" dirty="0">
                <a:latin typeface="+mj-lt"/>
              </a:rPr>
              <a:t>Credit: LAT ISOC</a:t>
            </a:r>
          </a:p>
        </p:txBody>
      </p:sp>
      <p:sp>
        <p:nvSpPr>
          <p:cNvPr id="13" name="TextBox 12">
            <a:extLst>
              <a:ext uri="{FF2B5EF4-FFF2-40B4-BE49-F238E27FC236}">
                <a16:creationId xmlns:a16="http://schemas.microsoft.com/office/drawing/2014/main" id="{B7BC1691-9022-4EEA-95D2-9CDAC950B15F}"/>
              </a:ext>
            </a:extLst>
          </p:cNvPr>
          <p:cNvSpPr txBox="1"/>
          <p:nvPr/>
        </p:nvSpPr>
        <p:spPr>
          <a:xfrm>
            <a:off x="2213270" y="2309441"/>
            <a:ext cx="3613296" cy="307777"/>
          </a:xfrm>
          <a:prstGeom prst="rect">
            <a:avLst/>
          </a:prstGeom>
          <a:noFill/>
        </p:spPr>
        <p:txBody>
          <a:bodyPr wrap="square" rtlCol="0">
            <a:spAutoFit/>
          </a:bodyPr>
          <a:lstStyle/>
          <a:p>
            <a:r>
              <a:rPr lang="it-IT" sz="1400" dirty="0">
                <a:latin typeface="+mj-lt"/>
              </a:rPr>
              <a:t>Credit: NASA/DOE/Fermi LAT </a:t>
            </a:r>
          </a:p>
        </p:txBody>
      </p:sp>
      <p:sp>
        <p:nvSpPr>
          <p:cNvPr id="9" name="Slide Number Placeholder 8">
            <a:extLst>
              <a:ext uri="{FF2B5EF4-FFF2-40B4-BE49-F238E27FC236}">
                <a16:creationId xmlns:a16="http://schemas.microsoft.com/office/drawing/2014/main" id="{341C5B91-1DD7-4CF7-BD01-C827A6836019}"/>
              </a:ext>
            </a:extLst>
          </p:cNvPr>
          <p:cNvSpPr>
            <a:spLocks noGrp="1"/>
          </p:cNvSpPr>
          <p:nvPr>
            <p:ph type="sldNum" sz="quarter" idx="12"/>
          </p:nvPr>
        </p:nvSpPr>
        <p:spPr/>
        <p:txBody>
          <a:bodyPr/>
          <a:lstStyle/>
          <a:p>
            <a:r>
              <a:rPr lang="it-IT" dirty="0"/>
              <a:t>6</a:t>
            </a:r>
          </a:p>
        </p:txBody>
      </p:sp>
    </p:spTree>
    <p:extLst>
      <p:ext uri="{BB962C8B-B14F-4D97-AF65-F5344CB8AC3E}">
        <p14:creationId xmlns:p14="http://schemas.microsoft.com/office/powerpoint/2010/main" val="171971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B51A-0E50-4D16-9E8A-5C81FB3CECB4}"/>
              </a:ext>
            </a:extLst>
          </p:cNvPr>
          <p:cNvSpPr>
            <a:spLocks noGrp="1"/>
          </p:cNvSpPr>
          <p:nvPr>
            <p:ph type="title"/>
          </p:nvPr>
        </p:nvSpPr>
        <p:spPr>
          <a:xfrm>
            <a:off x="1895017" y="241283"/>
            <a:ext cx="8911687" cy="1280890"/>
          </a:xfrm>
        </p:spPr>
        <p:txBody>
          <a:bodyPr/>
          <a:lstStyle/>
          <a:p>
            <a:pPr algn="ctr"/>
            <a:r>
              <a:rPr lang="it-IT" dirty="0"/>
              <a:t>Stima del diametro di un SMBH</a:t>
            </a:r>
          </a:p>
        </p:txBody>
      </p:sp>
      <p:sp>
        <p:nvSpPr>
          <p:cNvPr id="4" name="Slide Number Placeholder 3">
            <a:extLst>
              <a:ext uri="{FF2B5EF4-FFF2-40B4-BE49-F238E27FC236}">
                <a16:creationId xmlns:a16="http://schemas.microsoft.com/office/drawing/2014/main" id="{181D7F25-01A8-4406-84BC-3DB2E13774CC}"/>
              </a:ext>
            </a:extLst>
          </p:cNvPr>
          <p:cNvSpPr>
            <a:spLocks noGrp="1"/>
          </p:cNvSpPr>
          <p:nvPr>
            <p:ph type="sldNum" sz="quarter" idx="12"/>
          </p:nvPr>
        </p:nvSpPr>
        <p:spPr/>
        <p:txBody>
          <a:bodyPr/>
          <a:lstStyle/>
          <a:p>
            <a:r>
              <a:rPr lang="it-IT" dirty="0"/>
              <a:t>7</a:t>
            </a:r>
          </a:p>
        </p:txBody>
      </p:sp>
      <p:sp>
        <p:nvSpPr>
          <p:cNvPr id="5" name="Content Placeholder 2">
            <a:extLst>
              <a:ext uri="{FF2B5EF4-FFF2-40B4-BE49-F238E27FC236}">
                <a16:creationId xmlns:a16="http://schemas.microsoft.com/office/drawing/2014/main" id="{26865B15-2433-4876-8594-9E6659BA823A}"/>
              </a:ext>
            </a:extLst>
          </p:cNvPr>
          <p:cNvSpPr txBox="1">
            <a:spLocks noGrp="1"/>
          </p:cNvSpPr>
          <p:nvPr>
            <p:ph idx="1"/>
          </p:nvPr>
        </p:nvSpPr>
        <p:spPr>
          <a:xfrm>
            <a:off x="2451608" y="1247487"/>
            <a:ext cx="8915400" cy="37782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it-IT" dirty="0">
                <a:solidFill>
                  <a:schemeClr val="tx1"/>
                </a:solidFill>
                <a:latin typeface="+mj-lt"/>
              </a:rPr>
              <a:t>I tempi scala della variabilità subita dal flusso di un blazar possono essere utili per stabilire un limite superiore alle dimensioni del buco nero centrale. </a:t>
            </a:r>
          </a:p>
          <a:p>
            <a:pPr marL="0" indent="0">
              <a:buNone/>
            </a:pPr>
            <a:r>
              <a:rPr lang="it-IT" dirty="0">
                <a:solidFill>
                  <a:schemeClr val="tx1"/>
                </a:solidFill>
                <a:latin typeface="+mj-lt"/>
              </a:rPr>
              <a:t>       D ≤ c </a:t>
            </a:r>
            <a:r>
              <a:rPr lang="it-IT" i="1" dirty="0">
                <a:solidFill>
                  <a:schemeClr val="tx1"/>
                </a:solidFill>
                <a:latin typeface="+mj-lt"/>
              </a:rPr>
              <a:t>· </a:t>
            </a:r>
            <a:r>
              <a:rPr lang="el-GR" dirty="0">
                <a:solidFill>
                  <a:schemeClr val="tx1"/>
                </a:solidFill>
                <a:latin typeface="+mj-lt"/>
              </a:rPr>
              <a:t>Δ</a:t>
            </a:r>
            <a:r>
              <a:rPr lang="it-IT" dirty="0">
                <a:solidFill>
                  <a:schemeClr val="tx1"/>
                </a:solidFill>
                <a:latin typeface="+mj-lt"/>
              </a:rPr>
              <a:t>t</a:t>
            </a:r>
            <a:r>
              <a:rPr lang="it-IT" i="1" dirty="0">
                <a:solidFill>
                  <a:schemeClr val="tx1"/>
                </a:solidFill>
                <a:latin typeface="+mj-lt"/>
              </a:rPr>
              <a:t> </a:t>
            </a:r>
            <a:r>
              <a:rPr lang="it-IT" dirty="0">
                <a:solidFill>
                  <a:schemeClr val="tx1"/>
                </a:solidFill>
                <a:latin typeface="+mj-lt"/>
              </a:rPr>
              <a:t>= 3 </a:t>
            </a:r>
            <a:r>
              <a:rPr lang="it-IT" i="1" dirty="0">
                <a:solidFill>
                  <a:schemeClr val="tx1"/>
                </a:solidFill>
                <a:latin typeface="+mj-lt"/>
              </a:rPr>
              <a:t>· </a:t>
            </a:r>
            <a:r>
              <a:rPr lang="it-IT" dirty="0">
                <a:solidFill>
                  <a:schemeClr val="tx1"/>
                </a:solidFill>
                <a:latin typeface="+mj-lt"/>
              </a:rPr>
              <a:t>10</a:t>
            </a:r>
            <a:r>
              <a:rPr lang="it-IT" baseline="30000" dirty="0">
                <a:solidFill>
                  <a:schemeClr val="tx1"/>
                </a:solidFill>
                <a:latin typeface="+mj-lt"/>
              </a:rPr>
              <a:t>8</a:t>
            </a:r>
            <a:r>
              <a:rPr lang="it-IT" dirty="0">
                <a:solidFill>
                  <a:schemeClr val="tx1"/>
                </a:solidFill>
                <a:latin typeface="+mj-lt"/>
              </a:rPr>
              <a:t> m · s</a:t>
            </a:r>
            <a:r>
              <a:rPr lang="it-IT" baseline="30000" dirty="0">
                <a:solidFill>
                  <a:schemeClr val="tx1"/>
                </a:solidFill>
                <a:latin typeface="+mj-lt"/>
              </a:rPr>
              <a:t>-1</a:t>
            </a:r>
            <a:r>
              <a:rPr lang="it-IT" dirty="0">
                <a:solidFill>
                  <a:schemeClr val="tx1"/>
                </a:solidFill>
                <a:latin typeface="+mj-lt"/>
              </a:rPr>
              <a:t> ·</a:t>
            </a:r>
            <a:r>
              <a:rPr lang="it-IT" i="1" dirty="0">
                <a:solidFill>
                  <a:schemeClr val="tx1"/>
                </a:solidFill>
                <a:latin typeface="+mj-lt"/>
              </a:rPr>
              <a:t> </a:t>
            </a:r>
            <a:r>
              <a:rPr lang="it-IT" dirty="0">
                <a:solidFill>
                  <a:schemeClr val="tx1"/>
                </a:solidFill>
                <a:latin typeface="+mj-lt"/>
              </a:rPr>
              <a:t>10</a:t>
            </a:r>
            <a:r>
              <a:rPr lang="it-IT" baseline="30000" dirty="0">
                <a:solidFill>
                  <a:schemeClr val="tx1"/>
                </a:solidFill>
                <a:latin typeface="+mj-lt"/>
              </a:rPr>
              <a:t> 4 </a:t>
            </a:r>
            <a:r>
              <a:rPr lang="it-IT" dirty="0">
                <a:solidFill>
                  <a:schemeClr val="tx1"/>
                </a:solidFill>
                <a:latin typeface="+mj-lt"/>
              </a:rPr>
              <a:t>s ≈ 20 UA.</a:t>
            </a:r>
            <a:br>
              <a:rPr lang="it-IT" dirty="0">
                <a:solidFill>
                  <a:schemeClr val="tx1"/>
                </a:solidFill>
                <a:latin typeface="+mj-lt"/>
              </a:rPr>
            </a:br>
            <a:endParaRPr lang="it-IT" dirty="0">
              <a:solidFill>
                <a:schemeClr val="tx1"/>
              </a:solidFill>
              <a:latin typeface="+mj-lt"/>
            </a:endParaRPr>
          </a:p>
        </p:txBody>
      </p:sp>
      <p:pic>
        <p:nvPicPr>
          <p:cNvPr id="6" name="Picture 5" descr="A screenshot of a cell phone&#10;&#10;Description automatically generated">
            <a:extLst>
              <a:ext uri="{FF2B5EF4-FFF2-40B4-BE49-F238E27FC236}">
                <a16:creationId xmlns:a16="http://schemas.microsoft.com/office/drawing/2014/main" id="{65CA6377-6B71-4DA7-B6A7-AA69B0972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104" y="2953732"/>
            <a:ext cx="4996217" cy="3782302"/>
          </a:xfrm>
          <a:prstGeom prst="rect">
            <a:avLst/>
          </a:prstGeom>
        </p:spPr>
      </p:pic>
      <p:sp>
        <p:nvSpPr>
          <p:cNvPr id="8" name="TextBox 7">
            <a:extLst>
              <a:ext uri="{FF2B5EF4-FFF2-40B4-BE49-F238E27FC236}">
                <a16:creationId xmlns:a16="http://schemas.microsoft.com/office/drawing/2014/main" id="{DCB099B2-9619-492B-A4F4-42E3932E15F3}"/>
              </a:ext>
            </a:extLst>
          </p:cNvPr>
          <p:cNvSpPr txBox="1"/>
          <p:nvPr/>
        </p:nvSpPr>
        <p:spPr>
          <a:xfrm>
            <a:off x="6625423" y="2689179"/>
            <a:ext cx="2776451" cy="584775"/>
          </a:xfrm>
          <a:prstGeom prst="rect">
            <a:avLst/>
          </a:prstGeom>
          <a:noFill/>
        </p:spPr>
        <p:txBody>
          <a:bodyPr wrap="square" rtlCol="0">
            <a:spAutoFit/>
          </a:bodyPr>
          <a:lstStyle/>
          <a:p>
            <a:r>
              <a:rPr lang="it-IT" sz="1400" dirty="0">
                <a:latin typeface="+mj-lt"/>
              </a:rPr>
              <a:t>Credit: Freedman &amp; Kaufmann </a:t>
            </a:r>
            <a:br>
              <a:rPr lang="it-IT" dirty="0"/>
            </a:br>
            <a:endParaRPr lang="it-IT" dirty="0"/>
          </a:p>
        </p:txBody>
      </p:sp>
    </p:spTree>
    <p:extLst>
      <p:ext uri="{BB962C8B-B14F-4D97-AF65-F5344CB8AC3E}">
        <p14:creationId xmlns:p14="http://schemas.microsoft.com/office/powerpoint/2010/main" val="382647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8A1D-9853-40E2-8CEB-B728FD2B9B0F}"/>
              </a:ext>
            </a:extLst>
          </p:cNvPr>
          <p:cNvSpPr>
            <a:spLocks noGrp="1"/>
          </p:cNvSpPr>
          <p:nvPr>
            <p:ph type="title"/>
          </p:nvPr>
        </p:nvSpPr>
        <p:spPr>
          <a:xfrm>
            <a:off x="1137036" y="147337"/>
            <a:ext cx="10861482" cy="1280890"/>
          </a:xfrm>
        </p:spPr>
        <p:txBody>
          <a:bodyPr>
            <a:normAutofit/>
          </a:bodyPr>
          <a:lstStyle/>
          <a:p>
            <a:pPr algn="ctr"/>
            <a:r>
              <a:rPr lang="it-IT" dirty="0"/>
              <a:t>Acquisizione ed elaborazione dati</a:t>
            </a:r>
          </a:p>
        </p:txBody>
      </p:sp>
      <p:sp>
        <p:nvSpPr>
          <p:cNvPr id="3" name="Content Placeholder 2">
            <a:extLst>
              <a:ext uri="{FF2B5EF4-FFF2-40B4-BE49-F238E27FC236}">
                <a16:creationId xmlns:a16="http://schemas.microsoft.com/office/drawing/2014/main" id="{3B23ECF7-559A-4763-A889-DE8E345913E4}"/>
              </a:ext>
            </a:extLst>
          </p:cNvPr>
          <p:cNvSpPr>
            <a:spLocks noGrp="1"/>
          </p:cNvSpPr>
          <p:nvPr>
            <p:ph idx="1"/>
          </p:nvPr>
        </p:nvSpPr>
        <p:spPr>
          <a:xfrm>
            <a:off x="1735192" y="970344"/>
            <a:ext cx="10149840" cy="6236473"/>
          </a:xfrm>
        </p:spPr>
        <p:txBody>
          <a:bodyPr>
            <a:normAutofit/>
          </a:bodyPr>
          <a:lstStyle/>
          <a:p>
            <a:r>
              <a:rPr lang="it-IT" dirty="0">
                <a:solidFill>
                  <a:schemeClr val="tx1"/>
                </a:solidFill>
                <a:latin typeface="+mj-lt"/>
              </a:rPr>
              <a:t>Per lo studio della variabilità temporale di alcuni blazar significativi mi sono servita di un </a:t>
            </a:r>
            <a:r>
              <a:rPr lang="it-IT" i="1" dirty="0">
                <a:solidFill>
                  <a:schemeClr val="tx1"/>
                </a:solidFill>
                <a:latin typeface="+mj-lt"/>
              </a:rPr>
              <a:t>notebook</a:t>
            </a:r>
            <a:r>
              <a:rPr lang="it-IT" dirty="0">
                <a:solidFill>
                  <a:schemeClr val="tx1"/>
                </a:solidFill>
                <a:latin typeface="+mj-lt"/>
              </a:rPr>
              <a:t> interattivo per l’analisi dati dei fotoni di Fermi-LAT, basato sul linguaggio di programmazione Python.                                                                                                                                                                    </a:t>
            </a:r>
          </a:p>
          <a:p>
            <a:r>
              <a:rPr lang="it-IT" dirty="0">
                <a:solidFill>
                  <a:schemeClr val="tx1"/>
                </a:solidFill>
                <a:latin typeface="+mj-lt"/>
              </a:rPr>
              <a:t>I dati raccolti dal LAT sono processati a terra sotto forma di </a:t>
            </a:r>
            <a:r>
              <a:rPr lang="it-IT" i="1" dirty="0">
                <a:solidFill>
                  <a:schemeClr val="tx1"/>
                </a:solidFill>
                <a:latin typeface="+mj-lt"/>
              </a:rPr>
              <a:t>file </a:t>
            </a:r>
            <a:r>
              <a:rPr lang="it-IT" dirty="0">
                <a:solidFill>
                  <a:schemeClr val="tx1"/>
                </a:solidFill>
                <a:latin typeface="+mj-lt"/>
              </a:rPr>
              <a:t>FITS (</a:t>
            </a:r>
            <a:r>
              <a:rPr lang="it-IT" i="1" dirty="0">
                <a:solidFill>
                  <a:schemeClr val="tx1"/>
                </a:solidFill>
                <a:latin typeface="+mj-lt"/>
              </a:rPr>
              <a:t>Flexible Image Transport System) </a:t>
            </a:r>
            <a:r>
              <a:rPr lang="it-IT" dirty="0">
                <a:solidFill>
                  <a:schemeClr val="tx1"/>
                </a:solidFill>
                <a:latin typeface="+mj-lt"/>
              </a:rPr>
              <a:t>di tipo FT1 </a:t>
            </a:r>
            <a:r>
              <a:rPr lang="it-IT" i="1" dirty="0">
                <a:solidFill>
                  <a:schemeClr val="tx1"/>
                </a:solidFill>
                <a:latin typeface="+mj-lt"/>
              </a:rPr>
              <a:t>(event files)  </a:t>
            </a:r>
            <a:r>
              <a:rPr lang="it-IT" dirty="0">
                <a:solidFill>
                  <a:schemeClr val="tx1"/>
                </a:solidFill>
                <a:latin typeface="+mj-lt"/>
              </a:rPr>
              <a:t>o</a:t>
            </a:r>
            <a:r>
              <a:rPr lang="it-IT" i="1" dirty="0">
                <a:solidFill>
                  <a:schemeClr val="tx1"/>
                </a:solidFill>
                <a:latin typeface="+mj-lt"/>
              </a:rPr>
              <a:t> </a:t>
            </a:r>
            <a:r>
              <a:rPr lang="it-IT" dirty="0">
                <a:solidFill>
                  <a:schemeClr val="tx1"/>
                </a:solidFill>
                <a:latin typeface="+mj-lt"/>
              </a:rPr>
              <a:t>FT2</a:t>
            </a:r>
            <a:r>
              <a:rPr lang="it-IT" i="1" dirty="0">
                <a:solidFill>
                  <a:schemeClr val="tx1"/>
                </a:solidFill>
                <a:latin typeface="+mj-lt"/>
              </a:rPr>
              <a:t> (spacecraft files) </a:t>
            </a:r>
            <a:r>
              <a:rPr lang="it-IT" dirty="0">
                <a:solidFill>
                  <a:schemeClr val="tx1"/>
                </a:solidFill>
                <a:latin typeface="+mj-lt"/>
              </a:rPr>
              <a:t>e</a:t>
            </a:r>
            <a:r>
              <a:rPr lang="it-IT" i="1" dirty="0">
                <a:solidFill>
                  <a:schemeClr val="tx1"/>
                </a:solidFill>
                <a:latin typeface="+mj-lt"/>
              </a:rPr>
              <a:t> </a:t>
            </a:r>
            <a:r>
              <a:rPr lang="it-IT" dirty="0">
                <a:solidFill>
                  <a:schemeClr val="tx1"/>
                </a:solidFill>
                <a:latin typeface="+mj-lt"/>
              </a:rPr>
              <a:t>resi accessibili pubblicamente dal database della missione nel </a:t>
            </a:r>
            <a:r>
              <a:rPr lang="it-IT" i="1" dirty="0">
                <a:solidFill>
                  <a:schemeClr val="tx1"/>
                </a:solidFill>
                <a:latin typeface="+mj-lt"/>
              </a:rPr>
              <a:t>Fermi Science Support Center </a:t>
            </a:r>
            <a:r>
              <a:rPr lang="it-IT" dirty="0">
                <a:solidFill>
                  <a:schemeClr val="tx1"/>
                </a:solidFill>
                <a:latin typeface="+mj-lt"/>
              </a:rPr>
              <a:t>(FSSC).</a:t>
            </a:r>
            <a:br>
              <a:rPr lang="it-IT" dirty="0">
                <a:solidFill>
                  <a:schemeClr val="tx1"/>
                </a:solidFill>
                <a:latin typeface="+mj-lt"/>
              </a:rPr>
            </a:br>
            <a:r>
              <a:rPr lang="it-IT" dirty="0">
                <a:solidFill>
                  <a:schemeClr val="tx1"/>
                </a:solidFill>
                <a:latin typeface="+mj-lt"/>
              </a:rPr>
              <a:t>Per selezionare dal FSSC i </a:t>
            </a:r>
            <a:r>
              <a:rPr lang="it-IT" i="1" dirty="0">
                <a:solidFill>
                  <a:schemeClr val="tx1"/>
                </a:solidFill>
                <a:latin typeface="+mj-lt"/>
              </a:rPr>
              <a:t>file </a:t>
            </a:r>
            <a:r>
              <a:rPr lang="it-IT" dirty="0">
                <a:solidFill>
                  <a:schemeClr val="tx1"/>
                </a:solidFill>
                <a:latin typeface="+mj-lt"/>
              </a:rPr>
              <a:t>relativi ai dati della sorgente di cui si vuole realizzare la curva di luce, ho specificato i seguenti parametri di ricerca: </a:t>
            </a:r>
          </a:p>
          <a:p>
            <a:pPr lvl="1"/>
            <a:r>
              <a:rPr lang="it-IT" sz="1800" dirty="0">
                <a:solidFill>
                  <a:schemeClr val="tx1"/>
                </a:solidFill>
                <a:latin typeface="+mj-lt"/>
              </a:rPr>
              <a:t>nome dell’oggetto o le sue coordinate,</a:t>
            </a:r>
          </a:p>
          <a:p>
            <a:pPr lvl="1"/>
            <a:r>
              <a:rPr lang="it-IT" sz="1800" dirty="0">
                <a:solidFill>
                  <a:schemeClr val="tx1"/>
                </a:solidFill>
                <a:latin typeface="+mj-lt"/>
              </a:rPr>
              <a:t>raggio della </a:t>
            </a:r>
            <a:r>
              <a:rPr lang="it-IT" sz="1800" i="1" dirty="0">
                <a:solidFill>
                  <a:schemeClr val="tx1"/>
                </a:solidFill>
                <a:latin typeface="+mj-lt"/>
              </a:rPr>
              <a:t>Region of Interest </a:t>
            </a:r>
            <a:r>
              <a:rPr lang="it-IT" sz="1800" dirty="0">
                <a:solidFill>
                  <a:schemeClr val="tx1"/>
                </a:solidFill>
                <a:latin typeface="+mj-lt"/>
              </a:rPr>
              <a:t>(RoI), </a:t>
            </a:r>
          </a:p>
          <a:p>
            <a:pPr lvl="1"/>
            <a:r>
              <a:rPr lang="it-IT" sz="1800" dirty="0">
                <a:solidFill>
                  <a:schemeClr val="tx1"/>
                </a:solidFill>
                <a:latin typeface="+mj-lt"/>
              </a:rPr>
              <a:t>tempi di osservazione in MET o MJD, </a:t>
            </a:r>
          </a:p>
          <a:p>
            <a:pPr lvl="1"/>
            <a:r>
              <a:rPr lang="it-IT" sz="1800" dirty="0">
                <a:solidFill>
                  <a:schemeClr val="tx1"/>
                </a:solidFill>
                <a:latin typeface="+mj-lt"/>
              </a:rPr>
              <a:t>intervallo di energia (l’</a:t>
            </a:r>
            <a:r>
              <a:rPr lang="it-IT" sz="1800" i="1" dirty="0">
                <a:solidFill>
                  <a:schemeClr val="tx1"/>
                </a:solidFill>
                <a:latin typeface="+mj-lt"/>
              </a:rPr>
              <a:t>energy range </a:t>
            </a:r>
            <a:r>
              <a:rPr lang="it-IT" sz="1800" dirty="0">
                <a:solidFill>
                  <a:schemeClr val="tx1"/>
                </a:solidFill>
                <a:latin typeface="+mj-lt"/>
              </a:rPr>
              <a:t>di </a:t>
            </a:r>
            <a:r>
              <a:rPr lang="it-IT" sz="1800" i="1" dirty="0">
                <a:solidFill>
                  <a:schemeClr val="tx1"/>
                </a:solidFill>
                <a:latin typeface="+mj-lt"/>
              </a:rPr>
              <a:t>default è </a:t>
            </a:r>
            <a:r>
              <a:rPr lang="it-IT" sz="1800" dirty="0">
                <a:solidFill>
                  <a:schemeClr val="tx1"/>
                </a:solidFill>
                <a:latin typeface="+mj-lt"/>
              </a:rPr>
              <a:t>100 MeV &lt; E &lt; 300 GeV), </a:t>
            </a:r>
          </a:p>
          <a:p>
            <a:pPr lvl="1"/>
            <a:r>
              <a:rPr lang="it-IT" sz="1800" dirty="0">
                <a:solidFill>
                  <a:schemeClr val="tx1"/>
                </a:solidFill>
                <a:latin typeface="+mj-lt"/>
              </a:rPr>
              <a:t>tipo di eventi FT1 e FT2 da considerare.</a:t>
            </a:r>
          </a:p>
          <a:p>
            <a:pPr lvl="1"/>
            <a:endParaRPr lang="it-IT" sz="1800" dirty="0">
              <a:solidFill>
                <a:schemeClr val="tx1"/>
              </a:solidFill>
              <a:latin typeface="+mj-lt"/>
            </a:endParaRPr>
          </a:p>
          <a:p>
            <a:r>
              <a:rPr lang="it-IT" dirty="0">
                <a:solidFill>
                  <a:schemeClr val="tx1"/>
                </a:solidFill>
                <a:latin typeface="+mj-lt"/>
              </a:rPr>
              <a:t>Elaborando i dati</a:t>
            </a:r>
            <a:r>
              <a:rPr lang="it-IT" i="1" dirty="0">
                <a:solidFill>
                  <a:schemeClr val="tx1"/>
                </a:solidFill>
                <a:latin typeface="+mj-lt"/>
              </a:rPr>
              <a:t> </a:t>
            </a:r>
            <a:r>
              <a:rPr lang="it-IT" dirty="0">
                <a:solidFill>
                  <a:schemeClr val="tx1"/>
                </a:solidFill>
                <a:latin typeface="+mj-lt"/>
              </a:rPr>
              <a:t>opportunamente selezionati tramite il </a:t>
            </a:r>
            <a:r>
              <a:rPr lang="it-IT" i="1" dirty="0">
                <a:solidFill>
                  <a:schemeClr val="tx1"/>
                </a:solidFill>
                <a:latin typeface="+mj-lt"/>
              </a:rPr>
              <a:t>notebook </a:t>
            </a:r>
            <a:r>
              <a:rPr lang="it-IT" dirty="0">
                <a:solidFill>
                  <a:schemeClr val="tx1"/>
                </a:solidFill>
                <a:latin typeface="+mj-lt"/>
              </a:rPr>
              <a:t>interattivo ho ottenuto le mappe dei conteggi (per una RoI di 10° e 1°) e le curve di luce in conteggi.</a:t>
            </a:r>
            <a:br>
              <a:rPr lang="it-IT" dirty="0">
                <a:solidFill>
                  <a:schemeClr val="tx1"/>
                </a:solidFill>
                <a:latin typeface="+mj-lt"/>
              </a:rPr>
            </a:br>
            <a:endParaRPr lang="it-IT" dirty="0">
              <a:solidFill>
                <a:schemeClr val="tx1"/>
              </a:solidFill>
              <a:latin typeface="+mj-lt"/>
            </a:endParaRPr>
          </a:p>
        </p:txBody>
      </p:sp>
      <p:sp>
        <p:nvSpPr>
          <p:cNvPr id="4" name="Slide Number Placeholder 3">
            <a:extLst>
              <a:ext uri="{FF2B5EF4-FFF2-40B4-BE49-F238E27FC236}">
                <a16:creationId xmlns:a16="http://schemas.microsoft.com/office/drawing/2014/main" id="{3AE6C58E-3FBD-484D-B406-CBE50E28E9D9}"/>
              </a:ext>
            </a:extLst>
          </p:cNvPr>
          <p:cNvSpPr>
            <a:spLocks noGrp="1"/>
          </p:cNvSpPr>
          <p:nvPr>
            <p:ph type="sldNum" sz="quarter" idx="12"/>
          </p:nvPr>
        </p:nvSpPr>
        <p:spPr/>
        <p:txBody>
          <a:bodyPr/>
          <a:lstStyle/>
          <a:p>
            <a:r>
              <a:rPr lang="it-IT" dirty="0"/>
              <a:t>8</a:t>
            </a:r>
          </a:p>
        </p:txBody>
      </p:sp>
    </p:spTree>
    <p:extLst>
      <p:ext uri="{BB962C8B-B14F-4D97-AF65-F5344CB8AC3E}">
        <p14:creationId xmlns:p14="http://schemas.microsoft.com/office/powerpoint/2010/main" val="2923544084"/>
      </p:ext>
    </p:extLst>
  </p:cSld>
  <p:clrMapOvr>
    <a:masterClrMapping/>
  </p:clrMapOvr>
</p:sld>
</file>

<file path=ppt/theme/theme1.xml><?xml version="1.0" encoding="utf-8"?>
<a:theme xmlns:a="http://schemas.openxmlformats.org/drawingml/2006/main" name="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3000</TotalTime>
  <Words>1575</Words>
  <Application>Microsoft Office PowerPoint</Application>
  <PresentationFormat>Widescreen</PresentationFormat>
  <Paragraphs>170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vt:lpstr>
      <vt:lpstr>Wingdings 3</vt:lpstr>
      <vt:lpstr>Wisp</vt:lpstr>
      <vt:lpstr>Studio della variabilità temporale dei blazar osservati da Fermi-LAT</vt:lpstr>
      <vt:lpstr>I Nuclei Galattici Attivi</vt:lpstr>
      <vt:lpstr>Morfologia</vt:lpstr>
      <vt:lpstr>Classificazione degli AGN</vt:lpstr>
      <vt:lpstr>I Blazar</vt:lpstr>
      <vt:lpstr>Fermi Gamma-ray Space Telescope</vt:lpstr>
      <vt:lpstr>Variabilità temporale dei blazar</vt:lpstr>
      <vt:lpstr>Stima del diametro di un SMBH</vt:lpstr>
      <vt:lpstr>Acquisizione ed elaborazione dati</vt:lpstr>
      <vt:lpstr>PowerPoint Presentation</vt:lpstr>
      <vt:lpstr>Conclusioni </vt:lpstr>
      <vt:lpstr>Grazie per l’attenzione.</vt:lpstr>
      <vt:lpstr>Distanza</vt:lpstr>
      <vt:lpstr>Coordinate celesti </vt:lpstr>
      <vt:lpstr>Beaming relativistico e Moti superluminali </vt:lpstr>
      <vt:lpstr>Effetto Compton Inverso</vt:lpstr>
      <vt:lpstr>Produzione di coppie</vt:lpstr>
      <vt:lpstr>Spettro elettromagnetico </vt:lpstr>
      <vt:lpstr>L’emissione gamma del Sole quieto</vt:lpstr>
      <vt:lpstr>Selezione dati per analisi del Sole</vt:lpstr>
      <vt:lpstr>Lista dei flare registrati in prossimità dell’eclittica ( Sole e background) con σ &gt; 6 e ΔSUN &lt; 40°:</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Studio della variabilità temporale dei blazar osservati da Fermi-LAT</dc:title>
  <dc:creator>Adriana Barbieri</dc:creator>
  <cp:lastModifiedBy>Adriana Barbieri</cp:lastModifiedBy>
  <cp:revision>110</cp:revision>
  <dcterms:created xsi:type="dcterms:W3CDTF">2020-05-24T10:32:45Z</dcterms:created>
  <dcterms:modified xsi:type="dcterms:W3CDTF">2020-05-28T09:51:45Z</dcterms:modified>
</cp:coreProperties>
</file>